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Inter"/>
      <p:regular r:id="rId35"/>
      <p:bold r:id="rId36"/>
      <p:italic r:id="rId37"/>
      <p:boldItalic r:id="rId38"/>
    </p:embeddedFont>
    <p:embeddedFont>
      <p:font typeface="Roboto Mono"/>
      <p:regular r:id="rId39"/>
      <p:bold r:id="rId40"/>
      <p:italic r:id="rId41"/>
      <p:boldItalic r:id="rId42"/>
    </p:embeddedFont>
    <p:embeddedFont>
      <p:font typeface="Inter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4.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6.xml"/><Relationship Id="rId44" Type="http://schemas.openxmlformats.org/officeDocument/2006/relationships/font" Target="fonts/InterMedium-bold.fntdata"/><Relationship Id="rId21" Type="http://schemas.openxmlformats.org/officeDocument/2006/relationships/slide" Target="slides/slide15.xml"/><Relationship Id="rId43" Type="http://schemas.openxmlformats.org/officeDocument/2006/relationships/font" Target="fonts/InterMedium-regular.fntdata"/><Relationship Id="rId24" Type="http://schemas.openxmlformats.org/officeDocument/2006/relationships/slide" Target="slides/slide18.xml"/><Relationship Id="rId46" Type="http://schemas.openxmlformats.org/officeDocument/2006/relationships/font" Target="fonts/InterMedium-boldItalic.fntdata"/><Relationship Id="rId23" Type="http://schemas.openxmlformats.org/officeDocument/2006/relationships/slide" Target="slides/slide17.xml"/><Relationship Id="rId45" Type="http://schemas.openxmlformats.org/officeDocument/2006/relationships/font" Target="fonts/Inter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Inter-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nter-italic.fntdata"/><Relationship Id="rId14" Type="http://schemas.openxmlformats.org/officeDocument/2006/relationships/slide" Target="slides/slide8.xml"/><Relationship Id="rId36" Type="http://schemas.openxmlformats.org/officeDocument/2006/relationships/font" Target="fonts/Inter-bold.fntdata"/><Relationship Id="rId17" Type="http://schemas.openxmlformats.org/officeDocument/2006/relationships/slide" Target="slides/slide11.xml"/><Relationship Id="rId39" Type="http://schemas.openxmlformats.org/officeDocument/2006/relationships/font" Target="fonts/RobotoMono-regular.fntdata"/><Relationship Id="rId16" Type="http://schemas.openxmlformats.org/officeDocument/2006/relationships/slide" Target="slides/slide10.xml"/><Relationship Id="rId38" Type="http://schemas.openxmlformats.org/officeDocument/2006/relationships/font" Target="fonts/Int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4eb8e029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4eb8e029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c375cbf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c375cbf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a9ec839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a9ec839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c375cbfd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c375cbfd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a9ec8392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a9ec8392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c375cbfd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c375cbfd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a9ec8392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1a9ec8392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c375cbfd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c375cbfd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1a9ec8392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1a9ec8392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1c375cbf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1c375cbf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a9ec8392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1a9ec8392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4eb8e029e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4eb8e029e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a9ec8392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1a9ec8392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c375cbfd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1c375cbfd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a9ec8392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a9ec8392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c375cbfd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c375cbfd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a9ec8392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a9ec8392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c375cbfd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c375cbf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1a9ec8392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1a9ec8392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c375cbfd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c375cbfd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c375cbfd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c375cbfd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4eb8e029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4eb8e029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8484e0b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8484e0b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a9ec8392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a9ec8392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c375cb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c375cb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a9ec8392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a9ec8392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c375cbf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c375cbf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a9ec8392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a9ec8392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54" name="Shape 54"/>
        <p:cNvGrpSpPr/>
        <p:nvPr/>
      </p:nvGrpSpPr>
      <p:grpSpPr>
        <a:xfrm>
          <a:off x="0" y="0"/>
          <a:ext cx="0" cy="0"/>
          <a:chOff x="0" y="0"/>
          <a:chExt cx="0" cy="0"/>
        </a:xfrm>
      </p:grpSpPr>
      <p:sp>
        <p:nvSpPr>
          <p:cNvPr id="55" name="Google Shape;55;p1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56" name="Google Shape;56;p14"/>
          <p:cNvSpPr/>
          <p:nvPr>
            <p:ph idx="3" type="pic"/>
          </p:nvPr>
        </p:nvSpPr>
        <p:spPr>
          <a:xfrm>
            <a:off x="226525" y="2975750"/>
            <a:ext cx="4458900" cy="1941300"/>
          </a:xfrm>
          <a:prstGeom prst="rect">
            <a:avLst/>
          </a:prstGeom>
          <a:noFill/>
          <a:ln>
            <a:noFill/>
          </a:ln>
        </p:spPr>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60" name="Shape 60"/>
        <p:cNvGrpSpPr/>
        <p:nvPr/>
      </p:nvGrpSpPr>
      <p:grpSpPr>
        <a:xfrm>
          <a:off x="0" y="0"/>
          <a:ext cx="0" cy="0"/>
          <a:chOff x="0" y="0"/>
          <a:chExt cx="0" cy="0"/>
        </a:xfrm>
      </p:grpSpPr>
      <p:sp>
        <p:nvSpPr>
          <p:cNvPr id="61" name="Google Shape;61;p1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5"/>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65" name="Google Shape;65;p15"/>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5"/>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67" name="Shape 67"/>
        <p:cNvGrpSpPr/>
        <p:nvPr/>
      </p:nvGrpSpPr>
      <p:grpSpPr>
        <a:xfrm>
          <a:off x="0" y="0"/>
          <a:ext cx="0" cy="0"/>
          <a:chOff x="0" y="0"/>
          <a:chExt cx="0" cy="0"/>
        </a:xfrm>
      </p:grpSpPr>
      <p:sp>
        <p:nvSpPr>
          <p:cNvPr id="68" name="Google Shape;68;p16"/>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78" name="Google Shape;78;p1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80" name="Google Shape;80;p18"/>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81" name="Google Shape;81;p18"/>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82" name="Shape 82"/>
        <p:cNvGrpSpPr/>
        <p:nvPr/>
      </p:nvGrpSpPr>
      <p:grpSpPr>
        <a:xfrm>
          <a:off x="0" y="0"/>
          <a:ext cx="0" cy="0"/>
          <a:chOff x="0" y="0"/>
          <a:chExt cx="0" cy="0"/>
        </a:xfrm>
      </p:grpSpPr>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20"/>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88" name="Shape 88"/>
        <p:cNvGrpSpPr/>
        <p:nvPr/>
      </p:nvGrpSpPr>
      <p:grpSpPr>
        <a:xfrm>
          <a:off x="0" y="0"/>
          <a:ext cx="0" cy="0"/>
          <a:chOff x="0" y="0"/>
          <a:chExt cx="0" cy="0"/>
        </a:xfrm>
      </p:grpSpPr>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1" name="Google Shape;91;p2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93" name="Google Shape;93;p21"/>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94" name="Shape 94"/>
        <p:cNvGrpSpPr/>
        <p:nvPr/>
      </p:nvGrpSpPr>
      <p:grpSpPr>
        <a:xfrm>
          <a:off x="0" y="0"/>
          <a:ext cx="0" cy="0"/>
          <a:chOff x="0" y="0"/>
          <a:chExt cx="0" cy="0"/>
        </a:xfrm>
      </p:grpSpPr>
      <p:sp>
        <p:nvSpPr>
          <p:cNvPr id="95" name="Google Shape;95;p22"/>
          <p:cNvSpPr/>
          <p:nvPr>
            <p:ph idx="2" type="pic"/>
          </p:nvPr>
        </p:nvSpPr>
        <p:spPr>
          <a:xfrm>
            <a:off x="-5225" y="709575"/>
            <a:ext cx="3048600" cy="2805300"/>
          </a:xfrm>
          <a:prstGeom prst="rect">
            <a:avLst/>
          </a:prstGeom>
          <a:noFill/>
          <a:ln>
            <a:noFill/>
          </a:ln>
        </p:spPr>
      </p:sp>
      <p:sp>
        <p:nvSpPr>
          <p:cNvPr id="96" name="Google Shape;96;p22"/>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97" name="Google Shape;97;p22"/>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2"/>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0" name="Google Shape;100;p22"/>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1" name="Google Shape;101;p22"/>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2" name="Google Shape;102;p22"/>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3" name="Google Shape;103;p22"/>
          <p:cNvSpPr/>
          <p:nvPr>
            <p:ph idx="7" type="pic"/>
          </p:nvPr>
        </p:nvSpPr>
        <p:spPr>
          <a:xfrm>
            <a:off x="3053763" y="709575"/>
            <a:ext cx="3031800" cy="2805300"/>
          </a:xfrm>
          <a:prstGeom prst="rect">
            <a:avLst/>
          </a:prstGeom>
          <a:noFill/>
          <a:ln>
            <a:noFill/>
          </a:ln>
        </p:spPr>
      </p:sp>
      <p:sp>
        <p:nvSpPr>
          <p:cNvPr id="104" name="Google Shape;104;p22"/>
          <p:cNvSpPr/>
          <p:nvPr>
            <p:ph idx="8" type="pic"/>
          </p:nvPr>
        </p:nvSpPr>
        <p:spPr>
          <a:xfrm>
            <a:off x="6095475" y="709575"/>
            <a:ext cx="3048600" cy="2805300"/>
          </a:xfrm>
          <a:prstGeom prst="rect">
            <a:avLst/>
          </a:prstGeom>
          <a:noFill/>
          <a:ln>
            <a:noFill/>
          </a:ln>
        </p:spPr>
      </p:sp>
      <p:cxnSp>
        <p:nvCxnSpPr>
          <p:cNvPr id="105" name="Google Shape;105;p22"/>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6" name="Google Shape;106;p22"/>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22"/>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108" name="Google Shape;108;p22"/>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09" name="Google Shape;109;p22"/>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110" name="Shape 110"/>
        <p:cNvGrpSpPr/>
        <p:nvPr/>
      </p:nvGrpSpPr>
      <p:grpSpPr>
        <a:xfrm>
          <a:off x="0" y="0"/>
          <a:ext cx="0" cy="0"/>
          <a:chOff x="0" y="0"/>
          <a:chExt cx="0" cy="0"/>
        </a:xfrm>
      </p:grpSpPr>
      <p:sp>
        <p:nvSpPr>
          <p:cNvPr id="111" name="Google Shape;111;p23"/>
          <p:cNvSpPr/>
          <p:nvPr>
            <p:ph idx="2" type="pic"/>
          </p:nvPr>
        </p:nvSpPr>
        <p:spPr>
          <a:xfrm>
            <a:off x="-5225" y="709575"/>
            <a:ext cx="3048600" cy="1468500"/>
          </a:xfrm>
          <a:prstGeom prst="rect">
            <a:avLst/>
          </a:prstGeom>
          <a:noFill/>
          <a:ln>
            <a:noFill/>
          </a:ln>
        </p:spPr>
      </p:sp>
      <p:sp>
        <p:nvSpPr>
          <p:cNvPr id="112" name="Google Shape;112;p23"/>
          <p:cNvSpPr/>
          <p:nvPr>
            <p:ph idx="3" type="pic"/>
          </p:nvPr>
        </p:nvSpPr>
        <p:spPr>
          <a:xfrm>
            <a:off x="3053763" y="709575"/>
            <a:ext cx="3031800" cy="1468500"/>
          </a:xfrm>
          <a:prstGeom prst="rect">
            <a:avLst/>
          </a:prstGeom>
          <a:noFill/>
          <a:ln>
            <a:noFill/>
          </a:ln>
        </p:spPr>
      </p:sp>
      <p:sp>
        <p:nvSpPr>
          <p:cNvPr id="113" name="Google Shape;113;p23"/>
          <p:cNvSpPr/>
          <p:nvPr>
            <p:ph idx="4" type="pic"/>
          </p:nvPr>
        </p:nvSpPr>
        <p:spPr>
          <a:xfrm>
            <a:off x="6095475" y="709575"/>
            <a:ext cx="3048600" cy="1468500"/>
          </a:xfrm>
          <a:prstGeom prst="rect">
            <a:avLst/>
          </a:prstGeom>
          <a:noFill/>
          <a:ln>
            <a:noFill/>
          </a:ln>
        </p:spPr>
      </p:sp>
      <p:cxnSp>
        <p:nvCxnSpPr>
          <p:cNvPr id="114" name="Google Shape;114;p23"/>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15" name="Google Shape;115;p23"/>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3"/>
          <p:cNvSpPr/>
          <p:nvPr>
            <p:ph idx="5" type="pic"/>
          </p:nvPr>
        </p:nvSpPr>
        <p:spPr>
          <a:xfrm>
            <a:off x="-4975" y="2192221"/>
            <a:ext cx="3048600" cy="1468500"/>
          </a:xfrm>
          <a:prstGeom prst="rect">
            <a:avLst/>
          </a:prstGeom>
          <a:noFill/>
          <a:ln>
            <a:noFill/>
          </a:ln>
        </p:spPr>
      </p:sp>
      <p:sp>
        <p:nvSpPr>
          <p:cNvPr id="117" name="Google Shape;117;p23"/>
          <p:cNvSpPr/>
          <p:nvPr>
            <p:ph idx="6" type="pic"/>
          </p:nvPr>
        </p:nvSpPr>
        <p:spPr>
          <a:xfrm>
            <a:off x="3054013" y="2192221"/>
            <a:ext cx="3031800" cy="1468500"/>
          </a:xfrm>
          <a:prstGeom prst="rect">
            <a:avLst/>
          </a:prstGeom>
          <a:noFill/>
          <a:ln>
            <a:noFill/>
          </a:ln>
        </p:spPr>
      </p:sp>
      <p:sp>
        <p:nvSpPr>
          <p:cNvPr id="118" name="Google Shape;118;p23"/>
          <p:cNvSpPr/>
          <p:nvPr>
            <p:ph idx="7" type="pic"/>
          </p:nvPr>
        </p:nvSpPr>
        <p:spPr>
          <a:xfrm>
            <a:off x="6095725" y="2192221"/>
            <a:ext cx="3048600" cy="1468500"/>
          </a:xfrm>
          <a:prstGeom prst="rect">
            <a:avLst/>
          </a:prstGeom>
          <a:noFill/>
          <a:ln>
            <a:noFill/>
          </a:ln>
        </p:spPr>
      </p:sp>
      <p:sp>
        <p:nvSpPr>
          <p:cNvPr id="119" name="Google Shape;119;p23"/>
          <p:cNvSpPr/>
          <p:nvPr>
            <p:ph idx="8" type="pic"/>
          </p:nvPr>
        </p:nvSpPr>
        <p:spPr>
          <a:xfrm>
            <a:off x="-4975" y="3674873"/>
            <a:ext cx="3048600" cy="1468500"/>
          </a:xfrm>
          <a:prstGeom prst="rect">
            <a:avLst/>
          </a:prstGeom>
          <a:noFill/>
          <a:ln>
            <a:noFill/>
          </a:ln>
        </p:spPr>
      </p:sp>
      <p:sp>
        <p:nvSpPr>
          <p:cNvPr id="120" name="Google Shape;120;p23"/>
          <p:cNvSpPr/>
          <p:nvPr>
            <p:ph idx="9" type="pic"/>
          </p:nvPr>
        </p:nvSpPr>
        <p:spPr>
          <a:xfrm>
            <a:off x="3054013" y="3674873"/>
            <a:ext cx="3031800" cy="1468500"/>
          </a:xfrm>
          <a:prstGeom prst="rect">
            <a:avLst/>
          </a:prstGeom>
          <a:noFill/>
          <a:ln>
            <a:noFill/>
          </a:ln>
        </p:spPr>
      </p:sp>
      <p:sp>
        <p:nvSpPr>
          <p:cNvPr id="121" name="Google Shape;121;p23"/>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122" name="Shape 122"/>
        <p:cNvGrpSpPr/>
        <p:nvPr/>
      </p:nvGrpSpPr>
      <p:grpSpPr>
        <a:xfrm>
          <a:off x="0" y="0"/>
          <a:ext cx="0" cy="0"/>
          <a:chOff x="0" y="0"/>
          <a:chExt cx="0" cy="0"/>
        </a:xfrm>
      </p:grpSpPr>
      <p:sp>
        <p:nvSpPr>
          <p:cNvPr id="123" name="Google Shape;1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4"/>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125" name="Shape 125"/>
        <p:cNvGrpSpPr/>
        <p:nvPr/>
      </p:nvGrpSpPr>
      <p:grpSpPr>
        <a:xfrm>
          <a:off x="0" y="0"/>
          <a:ext cx="0" cy="0"/>
          <a:chOff x="0" y="0"/>
          <a:chExt cx="0" cy="0"/>
        </a:xfrm>
      </p:grpSpPr>
      <p:sp>
        <p:nvSpPr>
          <p:cNvPr id="126" name="Google Shape;12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5"/>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128" name="Shape 128"/>
        <p:cNvGrpSpPr/>
        <p:nvPr/>
      </p:nvGrpSpPr>
      <p:grpSpPr>
        <a:xfrm>
          <a:off x="0" y="0"/>
          <a:ext cx="0" cy="0"/>
          <a:chOff x="0" y="0"/>
          <a:chExt cx="0" cy="0"/>
        </a:xfrm>
      </p:grpSpPr>
      <p:sp>
        <p:nvSpPr>
          <p:cNvPr id="129" name="Google Shape;129;p26"/>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130" name="Google Shape;130;p26"/>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131" name="Google Shape;13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6"/>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133" name="Shape 133"/>
        <p:cNvGrpSpPr/>
        <p:nvPr/>
      </p:nvGrpSpPr>
      <p:grpSpPr>
        <a:xfrm>
          <a:off x="0" y="0"/>
          <a:ext cx="0" cy="0"/>
          <a:chOff x="0" y="0"/>
          <a:chExt cx="0" cy="0"/>
        </a:xfrm>
      </p:grpSpPr>
      <p:sp>
        <p:nvSpPr>
          <p:cNvPr id="134" name="Google Shape;1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27"/>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137" name="Google Shape;137;p27"/>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138" name="Google Shape;138;p27"/>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139" name="Shape 139"/>
        <p:cNvGrpSpPr/>
        <p:nvPr/>
      </p:nvGrpSpPr>
      <p:grpSpPr>
        <a:xfrm>
          <a:off x="0" y="0"/>
          <a:ext cx="0" cy="0"/>
          <a:chOff x="0" y="0"/>
          <a:chExt cx="0" cy="0"/>
        </a:xfrm>
      </p:grpSpPr>
      <p:sp>
        <p:nvSpPr>
          <p:cNvPr id="140" name="Google Shape;140;p2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2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44" name="Google Shape;144;p28"/>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45" name="Google Shape;145;p28"/>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146" name="Shape 146"/>
        <p:cNvGrpSpPr/>
        <p:nvPr/>
      </p:nvGrpSpPr>
      <p:grpSpPr>
        <a:xfrm>
          <a:off x="0" y="0"/>
          <a:ext cx="0" cy="0"/>
          <a:chOff x="0" y="0"/>
          <a:chExt cx="0" cy="0"/>
        </a:xfrm>
      </p:grpSpPr>
      <p:sp>
        <p:nvSpPr>
          <p:cNvPr id="147" name="Google Shape;147;p2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 name="Google Shape;1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9"/>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0" name="Google Shape;150;p29"/>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29"/>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152" name="Shape 152"/>
        <p:cNvGrpSpPr/>
        <p:nvPr/>
      </p:nvGrpSpPr>
      <p:grpSpPr>
        <a:xfrm>
          <a:off x="0" y="0"/>
          <a:ext cx="0" cy="0"/>
          <a:chOff x="0" y="0"/>
          <a:chExt cx="0" cy="0"/>
        </a:xfrm>
      </p:grpSpPr>
      <p:sp>
        <p:nvSpPr>
          <p:cNvPr id="153" name="Google Shape;153;p3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 name="Google Shape;1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0"/>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6" name="Google Shape;156;p30"/>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 name="Google Shape;157;p30"/>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0"/>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159" name="Google Shape;159;p30"/>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160" name="Shape 160"/>
        <p:cNvGrpSpPr/>
        <p:nvPr/>
      </p:nvGrpSpPr>
      <p:grpSpPr>
        <a:xfrm>
          <a:off x="0" y="0"/>
          <a:ext cx="0" cy="0"/>
          <a:chOff x="0" y="0"/>
          <a:chExt cx="0" cy="0"/>
        </a:xfrm>
      </p:grpSpPr>
      <p:sp>
        <p:nvSpPr>
          <p:cNvPr id="161" name="Google Shape;161;p31"/>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 name="Google Shape;162;p31"/>
          <p:cNvSpPr/>
          <p:nvPr>
            <p:ph idx="2" type="pic"/>
          </p:nvPr>
        </p:nvSpPr>
        <p:spPr>
          <a:xfrm>
            <a:off x="0" y="709975"/>
            <a:ext cx="3043800" cy="3346500"/>
          </a:xfrm>
          <a:prstGeom prst="rect">
            <a:avLst/>
          </a:prstGeom>
          <a:noFill/>
          <a:ln>
            <a:noFill/>
          </a:ln>
        </p:spPr>
      </p:sp>
      <p:cxnSp>
        <p:nvCxnSpPr>
          <p:cNvPr id="163" name="Google Shape;163;p31"/>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31"/>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31"/>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31"/>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67" name="Google Shape;167;p31"/>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68" name="Google Shape;168;p31"/>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 name="Google Shape;169;p31"/>
          <p:cNvSpPr/>
          <p:nvPr>
            <p:ph idx="3" type="pic"/>
          </p:nvPr>
        </p:nvSpPr>
        <p:spPr>
          <a:xfrm>
            <a:off x="6095725" y="709975"/>
            <a:ext cx="3043800" cy="3346500"/>
          </a:xfrm>
          <a:prstGeom prst="rect">
            <a:avLst/>
          </a:prstGeom>
          <a:noFill/>
          <a:ln>
            <a:noFill/>
          </a:ln>
        </p:spPr>
      </p:sp>
      <p:sp>
        <p:nvSpPr>
          <p:cNvPr id="170" name="Google Shape;170;p31"/>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1" name="Google Shape;171;p31"/>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72" name="Google Shape;172;p31"/>
          <p:cNvSpPr/>
          <p:nvPr>
            <p:ph idx="6" type="pic"/>
          </p:nvPr>
        </p:nvSpPr>
        <p:spPr>
          <a:xfrm>
            <a:off x="3053900" y="1794150"/>
            <a:ext cx="3030600" cy="3349200"/>
          </a:xfrm>
          <a:prstGeom prst="rect">
            <a:avLst/>
          </a:prstGeom>
          <a:noFill/>
          <a:ln>
            <a:noFill/>
          </a:ln>
        </p:spPr>
      </p:sp>
      <p:sp>
        <p:nvSpPr>
          <p:cNvPr id="173" name="Google Shape;173;p31"/>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 name="Google Shape;174;p31"/>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5" name="Google Shape;175;p31"/>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176" name="Google Shape;176;p31"/>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31"/>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31"/>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179" name="Shape 179"/>
        <p:cNvGrpSpPr/>
        <p:nvPr/>
      </p:nvGrpSpPr>
      <p:grpSpPr>
        <a:xfrm>
          <a:off x="0" y="0"/>
          <a:ext cx="0" cy="0"/>
          <a:chOff x="0" y="0"/>
          <a:chExt cx="0" cy="0"/>
        </a:xfrm>
      </p:grpSpPr>
      <p:sp>
        <p:nvSpPr>
          <p:cNvPr id="180" name="Google Shape;180;p3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1" name="Google Shape;1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3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 name="Google Shape;183;p3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84" name="Google Shape;184;p32"/>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185" name="Google Shape;185;p32"/>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86" name="Google Shape;186;p32"/>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187" name="Google Shape;187;p32"/>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88" name="Google Shape;188;p32"/>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189" name="Google Shape;189;p32"/>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190" name="Shape 190"/>
        <p:cNvGrpSpPr/>
        <p:nvPr/>
      </p:nvGrpSpPr>
      <p:grpSpPr>
        <a:xfrm>
          <a:off x="0" y="0"/>
          <a:ext cx="0" cy="0"/>
          <a:chOff x="0" y="0"/>
          <a:chExt cx="0" cy="0"/>
        </a:xfrm>
      </p:grpSpPr>
      <p:sp>
        <p:nvSpPr>
          <p:cNvPr id="191" name="Google Shape;191;p3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2" name="Google Shape;19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3"/>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94" name="Google Shape;194;p33"/>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95" name="Google Shape;195;p33"/>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196" name="Shape 196"/>
        <p:cNvGrpSpPr/>
        <p:nvPr/>
      </p:nvGrpSpPr>
      <p:grpSpPr>
        <a:xfrm>
          <a:off x="0" y="0"/>
          <a:ext cx="0" cy="0"/>
          <a:chOff x="0" y="0"/>
          <a:chExt cx="0" cy="0"/>
        </a:xfrm>
      </p:grpSpPr>
      <p:sp>
        <p:nvSpPr>
          <p:cNvPr id="197" name="Google Shape;197;p34"/>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8" name="Google Shape;198;p34"/>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1" name="Google Shape;201;p35"/>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202" name="Google Shape;202;p35"/>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203" name="Google Shape;203;p35"/>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204" name="Shape 204"/>
        <p:cNvGrpSpPr/>
        <p:nvPr/>
      </p:nvGrpSpPr>
      <p:grpSpPr>
        <a:xfrm>
          <a:off x="0" y="0"/>
          <a:ext cx="0" cy="0"/>
          <a:chOff x="0" y="0"/>
          <a:chExt cx="0" cy="0"/>
        </a:xfrm>
      </p:grpSpPr>
      <p:sp>
        <p:nvSpPr>
          <p:cNvPr id="205" name="Google Shape;205;p36"/>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206" name="Google Shape;206;p36"/>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207" name="Shape 207"/>
        <p:cNvGrpSpPr/>
        <p:nvPr/>
      </p:nvGrpSpPr>
      <p:grpSpPr>
        <a:xfrm>
          <a:off x="0" y="0"/>
          <a:ext cx="0" cy="0"/>
          <a:chOff x="0" y="0"/>
          <a:chExt cx="0" cy="0"/>
        </a:xfrm>
      </p:grpSpPr>
      <p:sp>
        <p:nvSpPr>
          <p:cNvPr id="208" name="Google Shape;208;p37"/>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209" name="Google Shape;209;p3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11" name="Google Shape;211;p37"/>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7"/>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213" name="Shape 213"/>
        <p:cNvGrpSpPr/>
        <p:nvPr/>
      </p:nvGrpSpPr>
      <p:grpSpPr>
        <a:xfrm>
          <a:off x="0" y="0"/>
          <a:ext cx="0" cy="0"/>
          <a:chOff x="0" y="0"/>
          <a:chExt cx="0" cy="0"/>
        </a:xfrm>
      </p:grpSpPr>
      <p:sp>
        <p:nvSpPr>
          <p:cNvPr id="214" name="Google Shape;214;p3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 name="Google Shape;215;p38"/>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216" name="Shape 216"/>
        <p:cNvGrpSpPr/>
        <p:nvPr/>
      </p:nvGrpSpPr>
      <p:grpSpPr>
        <a:xfrm>
          <a:off x="0" y="0"/>
          <a:ext cx="0" cy="0"/>
          <a:chOff x="0" y="0"/>
          <a:chExt cx="0" cy="0"/>
        </a:xfrm>
      </p:grpSpPr>
      <p:sp>
        <p:nvSpPr>
          <p:cNvPr id="217" name="Google Shape;217;p39"/>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8" name="Google Shape;218;p39"/>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9" name="Google Shape;219;p39"/>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0" name="Google Shape;220;p39"/>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1" name="Google Shape;221;p39"/>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2" name="Google Shape;222;p39"/>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224" name="Shape 224"/>
        <p:cNvGrpSpPr/>
        <p:nvPr/>
      </p:nvGrpSpPr>
      <p:grpSpPr>
        <a:xfrm>
          <a:off x="0" y="0"/>
          <a:ext cx="0" cy="0"/>
          <a:chOff x="0" y="0"/>
          <a:chExt cx="0" cy="0"/>
        </a:xfrm>
      </p:grpSpPr>
      <p:sp>
        <p:nvSpPr>
          <p:cNvPr id="225" name="Google Shape;225;p40"/>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6" name="Google Shape;226;p40"/>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227" name="Shape 227"/>
        <p:cNvGrpSpPr/>
        <p:nvPr/>
      </p:nvGrpSpPr>
      <p:grpSpPr>
        <a:xfrm>
          <a:off x="0" y="0"/>
          <a:ext cx="0" cy="0"/>
          <a:chOff x="0" y="0"/>
          <a:chExt cx="0" cy="0"/>
        </a:xfrm>
      </p:grpSpPr>
      <p:sp>
        <p:nvSpPr>
          <p:cNvPr id="228" name="Google Shape;228;p4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4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30" name="Google Shape;230;p41"/>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1" name="Google Shape;231;p41"/>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232" name="Google Shape;232;p41"/>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233" name="Google Shape;233;p41"/>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234" name="Shape 234"/>
        <p:cNvGrpSpPr/>
        <p:nvPr/>
      </p:nvGrpSpPr>
      <p:grpSpPr>
        <a:xfrm>
          <a:off x="0" y="0"/>
          <a:ext cx="0" cy="0"/>
          <a:chOff x="0" y="0"/>
          <a:chExt cx="0" cy="0"/>
        </a:xfrm>
      </p:grpSpPr>
      <p:sp>
        <p:nvSpPr>
          <p:cNvPr id="235" name="Google Shape;235;p42"/>
          <p:cNvSpPr/>
          <p:nvPr>
            <p:ph idx="2" type="pic"/>
          </p:nvPr>
        </p:nvSpPr>
        <p:spPr>
          <a:xfrm>
            <a:off x="-5225" y="713825"/>
            <a:ext cx="4571700" cy="2795700"/>
          </a:xfrm>
          <a:prstGeom prst="rect">
            <a:avLst/>
          </a:prstGeom>
          <a:noFill/>
          <a:ln>
            <a:noFill/>
          </a:ln>
        </p:spPr>
      </p:sp>
      <p:sp>
        <p:nvSpPr>
          <p:cNvPr id="236" name="Google Shape;236;p42"/>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37" name="Google Shape;237;p42"/>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8" name="Google Shape;238;p42"/>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39" name="Google Shape;239;p42"/>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42"/>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42"/>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42"/>
          <p:cNvSpPr/>
          <p:nvPr>
            <p:ph idx="4" type="pic"/>
          </p:nvPr>
        </p:nvSpPr>
        <p:spPr>
          <a:xfrm>
            <a:off x="4577525" y="713825"/>
            <a:ext cx="4571700" cy="2795700"/>
          </a:xfrm>
          <a:prstGeom prst="rect">
            <a:avLst/>
          </a:prstGeom>
          <a:noFill/>
          <a:ln>
            <a:noFill/>
          </a:ln>
        </p:spPr>
      </p:sp>
      <p:sp>
        <p:nvSpPr>
          <p:cNvPr id="243" name="Google Shape;243;p42"/>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44" name="Google Shape;244;p42"/>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245" name="Shape 245"/>
        <p:cNvGrpSpPr/>
        <p:nvPr/>
      </p:nvGrpSpPr>
      <p:grpSpPr>
        <a:xfrm>
          <a:off x="0" y="0"/>
          <a:ext cx="0" cy="0"/>
          <a:chOff x="0" y="0"/>
          <a:chExt cx="0" cy="0"/>
        </a:xfrm>
      </p:grpSpPr>
      <p:sp>
        <p:nvSpPr>
          <p:cNvPr id="246" name="Google Shape;246;p4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7" name="Google Shape;247;p4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48" name="Google Shape;248;p43"/>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43"/>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250" name="Google Shape;250;p43"/>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251" name="Google Shape;251;p43"/>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252" name="Shape 252"/>
        <p:cNvGrpSpPr/>
        <p:nvPr/>
      </p:nvGrpSpPr>
      <p:grpSpPr>
        <a:xfrm>
          <a:off x="0" y="0"/>
          <a:ext cx="0" cy="0"/>
          <a:chOff x="0" y="0"/>
          <a:chExt cx="0" cy="0"/>
        </a:xfrm>
      </p:grpSpPr>
      <p:sp>
        <p:nvSpPr>
          <p:cNvPr id="253" name="Google Shape;253;p4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4" name="Google Shape;254;p4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55" name="Google Shape;255;p44"/>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256" name="Google Shape;256;p44"/>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7" name="Google Shape;257;p44"/>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8" name="Google Shape;258;p44"/>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259" name="Shape 259"/>
        <p:cNvGrpSpPr/>
        <p:nvPr/>
      </p:nvGrpSpPr>
      <p:grpSpPr>
        <a:xfrm>
          <a:off x="0" y="0"/>
          <a:ext cx="0" cy="0"/>
          <a:chOff x="0" y="0"/>
          <a:chExt cx="0" cy="0"/>
        </a:xfrm>
      </p:grpSpPr>
      <p:sp>
        <p:nvSpPr>
          <p:cNvPr id="260" name="Google Shape;260;p45"/>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1" name="Google Shape;261;p45"/>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5"/>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45"/>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5"/>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5" name="Google Shape;265;p45"/>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5"/>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267" name="Shape 267"/>
        <p:cNvGrpSpPr/>
        <p:nvPr/>
      </p:nvGrpSpPr>
      <p:grpSpPr>
        <a:xfrm>
          <a:off x="0" y="0"/>
          <a:ext cx="0" cy="0"/>
          <a:chOff x="0" y="0"/>
          <a:chExt cx="0" cy="0"/>
        </a:xfrm>
      </p:grpSpPr>
      <p:sp>
        <p:nvSpPr>
          <p:cNvPr id="268" name="Google Shape;268;p46"/>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9" name="Google Shape;269;p46"/>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6"/>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1" name="Google Shape;271;p46"/>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46"/>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46"/>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6"/>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5" name="Google Shape;275;p46"/>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6"/>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278" name="Shape 278"/>
        <p:cNvGrpSpPr/>
        <p:nvPr/>
      </p:nvGrpSpPr>
      <p:grpSpPr>
        <a:xfrm>
          <a:off x="0" y="0"/>
          <a:ext cx="0" cy="0"/>
          <a:chOff x="0" y="0"/>
          <a:chExt cx="0" cy="0"/>
        </a:xfrm>
      </p:grpSpPr>
      <p:sp>
        <p:nvSpPr>
          <p:cNvPr id="279" name="Google Shape;279;p48"/>
          <p:cNvSpPr/>
          <p:nvPr>
            <p:ph idx="2" type="pic"/>
          </p:nvPr>
        </p:nvSpPr>
        <p:spPr>
          <a:xfrm>
            <a:off x="0" y="0"/>
            <a:ext cx="9144000" cy="5143500"/>
          </a:xfrm>
          <a:prstGeom prst="rect">
            <a:avLst/>
          </a:prstGeom>
          <a:noFill/>
          <a:ln>
            <a:noFill/>
          </a:ln>
        </p:spPr>
      </p:sp>
      <p:sp>
        <p:nvSpPr>
          <p:cNvPr id="280" name="Google Shape;28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3" name="Google Shape;283;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4" name="Google Shape;28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5" name="Shape 285"/>
        <p:cNvGrpSpPr/>
        <p:nvPr/>
      </p:nvGrpSpPr>
      <p:grpSpPr>
        <a:xfrm>
          <a:off x="0" y="0"/>
          <a:ext cx="0" cy="0"/>
          <a:chOff x="0" y="0"/>
          <a:chExt cx="0" cy="0"/>
        </a:xfrm>
      </p:grpSpPr>
      <p:sp>
        <p:nvSpPr>
          <p:cNvPr id="286" name="Google Shape;286;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7" name="Google Shape;28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288" name="Shape 288"/>
        <p:cNvGrpSpPr/>
        <p:nvPr/>
      </p:nvGrpSpPr>
      <p:grpSpPr>
        <a:xfrm>
          <a:off x="0" y="0"/>
          <a:ext cx="0" cy="0"/>
          <a:chOff x="0" y="0"/>
          <a:chExt cx="0" cy="0"/>
        </a:xfrm>
      </p:grpSpPr>
      <p:sp>
        <p:nvSpPr>
          <p:cNvPr id="289" name="Google Shape;289;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91" name="Google Shape;291;p5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92" name="Google Shape;292;p5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3" name="Google Shape;29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294" name="Shape 294"/>
        <p:cNvGrpSpPr/>
        <p:nvPr/>
      </p:nvGrpSpPr>
      <p:grpSpPr>
        <a:xfrm>
          <a:off x="0" y="0"/>
          <a:ext cx="0" cy="0"/>
          <a:chOff x="0" y="0"/>
          <a:chExt cx="0" cy="0"/>
        </a:xfrm>
      </p:grpSpPr>
      <p:sp>
        <p:nvSpPr>
          <p:cNvPr id="295" name="Google Shape;295;p5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6" name="Google Shape;296;p52"/>
          <p:cNvSpPr/>
          <p:nvPr>
            <p:ph idx="2" type="pic"/>
          </p:nvPr>
        </p:nvSpPr>
        <p:spPr>
          <a:xfrm>
            <a:off x="4804825" y="1133300"/>
            <a:ext cx="4027500" cy="2392800"/>
          </a:xfrm>
          <a:prstGeom prst="rect">
            <a:avLst/>
          </a:prstGeom>
          <a:noFill/>
          <a:ln>
            <a:noFill/>
          </a:ln>
        </p:spPr>
      </p:sp>
      <p:sp>
        <p:nvSpPr>
          <p:cNvPr id="297" name="Google Shape;297;p52"/>
          <p:cNvSpPr/>
          <p:nvPr>
            <p:ph idx="3" type="pic"/>
          </p:nvPr>
        </p:nvSpPr>
        <p:spPr>
          <a:xfrm>
            <a:off x="311725" y="1133300"/>
            <a:ext cx="4027500" cy="2392800"/>
          </a:xfrm>
          <a:prstGeom prst="rect">
            <a:avLst/>
          </a:prstGeom>
          <a:noFill/>
          <a:ln>
            <a:noFill/>
          </a:ln>
        </p:spPr>
      </p:sp>
      <p:sp>
        <p:nvSpPr>
          <p:cNvPr id="298" name="Google Shape;298;p5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 name="Google Shape;29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1" name="Google Shape;301;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2" name="Google Shape;302;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03" name="Shape 303"/>
        <p:cNvGrpSpPr/>
        <p:nvPr/>
      </p:nvGrpSpPr>
      <p:grpSpPr>
        <a:xfrm>
          <a:off x="0" y="0"/>
          <a:ext cx="0" cy="0"/>
          <a:chOff x="0" y="0"/>
          <a:chExt cx="0" cy="0"/>
        </a:xfrm>
      </p:grpSpPr>
      <p:sp>
        <p:nvSpPr>
          <p:cNvPr id="304" name="Google Shape;304;p5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5" name="Google Shape;305;p53"/>
          <p:cNvSpPr/>
          <p:nvPr>
            <p:ph idx="2" type="pic"/>
          </p:nvPr>
        </p:nvSpPr>
        <p:spPr>
          <a:xfrm>
            <a:off x="6205225" y="1128325"/>
            <a:ext cx="2627100" cy="2273100"/>
          </a:xfrm>
          <a:prstGeom prst="rect">
            <a:avLst/>
          </a:prstGeom>
          <a:noFill/>
          <a:ln>
            <a:noFill/>
          </a:ln>
        </p:spPr>
      </p:sp>
      <p:sp>
        <p:nvSpPr>
          <p:cNvPr id="306" name="Google Shape;306;p53"/>
          <p:cNvSpPr/>
          <p:nvPr>
            <p:ph idx="3" type="pic"/>
          </p:nvPr>
        </p:nvSpPr>
        <p:spPr>
          <a:xfrm>
            <a:off x="311725" y="1128325"/>
            <a:ext cx="2627100" cy="2273100"/>
          </a:xfrm>
          <a:prstGeom prst="rect">
            <a:avLst/>
          </a:prstGeom>
          <a:noFill/>
          <a:ln>
            <a:noFill/>
          </a:ln>
        </p:spPr>
      </p:sp>
      <p:sp>
        <p:nvSpPr>
          <p:cNvPr id="307" name="Google Shape;307;p5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8" name="Google Shape;308;p53"/>
          <p:cNvSpPr/>
          <p:nvPr>
            <p:ph idx="5" type="pic"/>
          </p:nvPr>
        </p:nvSpPr>
        <p:spPr>
          <a:xfrm>
            <a:off x="3255250" y="1128325"/>
            <a:ext cx="2627100" cy="2273100"/>
          </a:xfrm>
          <a:prstGeom prst="rect">
            <a:avLst/>
          </a:prstGeom>
          <a:noFill/>
          <a:ln>
            <a:noFill/>
          </a:ln>
        </p:spPr>
      </p:sp>
      <p:sp>
        <p:nvSpPr>
          <p:cNvPr id="309" name="Google Shape;309;p5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0" name="Google Shape;3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3" name="Google Shape;313;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4" name="Google Shape;314;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12/4/2024</a:t>
            </a:r>
            <a:endParaRPr/>
          </a:p>
        </p:txBody>
      </p:sp>
      <p:sp>
        <p:nvSpPr>
          <p:cNvPr id="320" name="Google Shape;320;p5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PRODUCT OVERVIEW</a:t>
            </a:r>
            <a:endParaRPr/>
          </a:p>
        </p:txBody>
      </p:sp>
      <p:sp>
        <p:nvSpPr>
          <p:cNvPr id="321" name="Google Shape;321;p54"/>
          <p:cNvSpPr txBox="1"/>
          <p:nvPr>
            <p:ph idx="4294967295" type="title"/>
          </p:nvPr>
        </p:nvSpPr>
        <p:spPr>
          <a:xfrm>
            <a:off x="226525" y="2288025"/>
            <a:ext cx="8604300" cy="17886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4800"/>
              <a:t>Employee</a:t>
            </a:r>
            <a:endParaRPr sz="4800"/>
          </a:p>
          <a:p>
            <a:pPr indent="0" lvl="0" marL="0" rtl="0" algn="l">
              <a:spcBef>
                <a:spcPts val="0"/>
              </a:spcBef>
              <a:spcAft>
                <a:spcPts val="0"/>
              </a:spcAft>
              <a:buNone/>
            </a:pPr>
            <a:r>
              <a:rPr lang="en" sz="4800"/>
              <a:t>Management System</a:t>
            </a:r>
            <a:r>
              <a:rPr lang="en" sz="7300"/>
              <a:t> </a:t>
            </a:r>
            <a:br>
              <a:rPr lang="en" sz="8500"/>
            </a:br>
            <a:r>
              <a:rPr b="0" lang="en" sz="1600"/>
              <a:t>Steven Zhang - IS 410 Semester Project Fall 2024</a:t>
            </a:r>
            <a:endParaRPr b="0"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sp>
        <p:nvSpPr>
          <p:cNvPr id="410" name="Google Shape;410;p63"/>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Performance_Review_T</a:t>
            </a:r>
            <a:endParaRPr sz="1500">
              <a:solidFill>
                <a:schemeClr val="dk1"/>
              </a:solidFill>
              <a:latin typeface="Inter"/>
              <a:ea typeface="Inter"/>
              <a:cs typeface="Inter"/>
              <a:sym typeface="Inter"/>
            </a:endParaRPr>
          </a:p>
        </p:txBody>
      </p:sp>
      <p:pic>
        <p:nvPicPr>
          <p:cNvPr id="411" name="Google Shape;411;p63"/>
          <p:cNvPicPr preferRelativeResize="0"/>
          <p:nvPr/>
        </p:nvPicPr>
        <p:blipFill>
          <a:blip r:embed="rId3">
            <a:alphaModFix/>
          </a:blip>
          <a:stretch>
            <a:fillRect/>
          </a:stretch>
        </p:blipFill>
        <p:spPr>
          <a:xfrm>
            <a:off x="222250" y="1248975"/>
            <a:ext cx="5964661" cy="132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17" name="Google Shape;417;p64"/>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JobTitle_T Data</a:t>
            </a:r>
            <a:endParaRPr sz="1500">
              <a:solidFill>
                <a:schemeClr val="dk1"/>
              </a:solidFill>
              <a:latin typeface="Inter"/>
              <a:ea typeface="Inter"/>
              <a:cs typeface="Inter"/>
              <a:sym typeface="Inter"/>
            </a:endParaRPr>
          </a:p>
        </p:txBody>
      </p:sp>
      <p:pic>
        <p:nvPicPr>
          <p:cNvPr id="418" name="Google Shape;418;p64"/>
          <p:cNvPicPr preferRelativeResize="0"/>
          <p:nvPr/>
        </p:nvPicPr>
        <p:blipFill>
          <a:blip r:embed="rId3">
            <a:alphaModFix/>
          </a:blip>
          <a:stretch>
            <a:fillRect/>
          </a:stretch>
        </p:blipFill>
        <p:spPr>
          <a:xfrm>
            <a:off x="222250" y="1248975"/>
            <a:ext cx="6714500" cy="1399600"/>
          </a:xfrm>
          <a:prstGeom prst="rect">
            <a:avLst/>
          </a:prstGeom>
          <a:noFill/>
          <a:ln>
            <a:noFill/>
          </a:ln>
        </p:spPr>
      </p:pic>
      <p:sp>
        <p:nvSpPr>
          <p:cNvPr id="419" name="Google Shape;419;p64"/>
          <p:cNvSpPr txBox="1"/>
          <p:nvPr/>
        </p:nvSpPr>
        <p:spPr>
          <a:xfrm>
            <a:off x="222250" y="27458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Location_T Data</a:t>
            </a:r>
            <a:endParaRPr sz="1500">
              <a:solidFill>
                <a:schemeClr val="dk1"/>
              </a:solidFill>
              <a:latin typeface="Inter"/>
              <a:ea typeface="Inter"/>
              <a:cs typeface="Inter"/>
              <a:sym typeface="Inter"/>
            </a:endParaRPr>
          </a:p>
        </p:txBody>
      </p:sp>
      <p:pic>
        <p:nvPicPr>
          <p:cNvPr id="420" name="Google Shape;420;p64"/>
          <p:cNvPicPr preferRelativeResize="0"/>
          <p:nvPr/>
        </p:nvPicPr>
        <p:blipFill>
          <a:blip r:embed="rId4">
            <a:alphaModFix/>
          </a:blip>
          <a:stretch>
            <a:fillRect/>
          </a:stretch>
        </p:blipFill>
        <p:spPr>
          <a:xfrm>
            <a:off x="222250" y="3141275"/>
            <a:ext cx="6324600" cy="107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26" name="Google Shape;426;p65"/>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JobTitle_T Data</a:t>
            </a:r>
            <a:endParaRPr sz="1500">
              <a:solidFill>
                <a:schemeClr val="dk1"/>
              </a:solidFill>
              <a:latin typeface="Inter"/>
              <a:ea typeface="Inter"/>
              <a:cs typeface="Inter"/>
              <a:sym typeface="Inter"/>
            </a:endParaRPr>
          </a:p>
        </p:txBody>
      </p:sp>
      <p:sp>
        <p:nvSpPr>
          <p:cNvPr id="427" name="Google Shape;427;p65"/>
          <p:cNvSpPr txBox="1"/>
          <p:nvPr/>
        </p:nvSpPr>
        <p:spPr>
          <a:xfrm>
            <a:off x="457200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Location_T Data</a:t>
            </a:r>
            <a:endParaRPr sz="1500">
              <a:solidFill>
                <a:schemeClr val="dk1"/>
              </a:solidFill>
              <a:latin typeface="Inter"/>
              <a:ea typeface="Inter"/>
              <a:cs typeface="Inter"/>
              <a:sym typeface="Inter"/>
            </a:endParaRPr>
          </a:p>
        </p:txBody>
      </p:sp>
      <p:pic>
        <p:nvPicPr>
          <p:cNvPr id="428" name="Google Shape;428;p65"/>
          <p:cNvPicPr preferRelativeResize="0"/>
          <p:nvPr/>
        </p:nvPicPr>
        <p:blipFill>
          <a:blip r:embed="rId3">
            <a:alphaModFix/>
          </a:blip>
          <a:stretch>
            <a:fillRect/>
          </a:stretch>
        </p:blipFill>
        <p:spPr>
          <a:xfrm>
            <a:off x="222250" y="1248975"/>
            <a:ext cx="3828050" cy="1707650"/>
          </a:xfrm>
          <a:prstGeom prst="rect">
            <a:avLst/>
          </a:prstGeom>
          <a:noFill/>
          <a:ln>
            <a:noFill/>
          </a:ln>
        </p:spPr>
      </p:pic>
      <p:pic>
        <p:nvPicPr>
          <p:cNvPr id="429" name="Google Shape;429;p65"/>
          <p:cNvPicPr preferRelativeResize="0"/>
          <p:nvPr/>
        </p:nvPicPr>
        <p:blipFill>
          <a:blip r:embed="rId4">
            <a:alphaModFix/>
          </a:blip>
          <a:stretch>
            <a:fillRect/>
          </a:stretch>
        </p:blipFill>
        <p:spPr>
          <a:xfrm>
            <a:off x="4572000" y="1248975"/>
            <a:ext cx="3697198" cy="132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6"/>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35" name="Google Shape;435;p66"/>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Department_T Data</a:t>
            </a:r>
            <a:endParaRPr sz="1500">
              <a:solidFill>
                <a:schemeClr val="dk1"/>
              </a:solidFill>
              <a:latin typeface="Inter"/>
              <a:ea typeface="Inter"/>
              <a:cs typeface="Inter"/>
              <a:sym typeface="Inter"/>
            </a:endParaRPr>
          </a:p>
        </p:txBody>
      </p:sp>
      <p:sp>
        <p:nvSpPr>
          <p:cNvPr id="436" name="Google Shape;436;p66"/>
          <p:cNvSpPr txBox="1"/>
          <p:nvPr/>
        </p:nvSpPr>
        <p:spPr>
          <a:xfrm>
            <a:off x="222250" y="24918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Employee_T Data</a:t>
            </a:r>
            <a:endParaRPr sz="1500">
              <a:solidFill>
                <a:schemeClr val="dk1"/>
              </a:solidFill>
              <a:latin typeface="Inter"/>
              <a:ea typeface="Inter"/>
              <a:cs typeface="Inter"/>
              <a:sym typeface="Inter"/>
            </a:endParaRPr>
          </a:p>
        </p:txBody>
      </p:sp>
      <p:pic>
        <p:nvPicPr>
          <p:cNvPr id="437" name="Google Shape;437;p66"/>
          <p:cNvPicPr preferRelativeResize="0"/>
          <p:nvPr/>
        </p:nvPicPr>
        <p:blipFill>
          <a:blip r:embed="rId3">
            <a:alphaModFix/>
          </a:blip>
          <a:stretch>
            <a:fillRect/>
          </a:stretch>
        </p:blipFill>
        <p:spPr>
          <a:xfrm>
            <a:off x="222250" y="1244588"/>
            <a:ext cx="6055250" cy="1110285"/>
          </a:xfrm>
          <a:prstGeom prst="rect">
            <a:avLst/>
          </a:prstGeom>
          <a:noFill/>
          <a:ln>
            <a:noFill/>
          </a:ln>
        </p:spPr>
      </p:pic>
      <p:pic>
        <p:nvPicPr>
          <p:cNvPr id="438" name="Google Shape;438;p66"/>
          <p:cNvPicPr preferRelativeResize="0"/>
          <p:nvPr/>
        </p:nvPicPr>
        <p:blipFill>
          <a:blip r:embed="rId4">
            <a:alphaModFix/>
          </a:blip>
          <a:stretch>
            <a:fillRect/>
          </a:stretch>
        </p:blipFill>
        <p:spPr>
          <a:xfrm>
            <a:off x="222250" y="2950775"/>
            <a:ext cx="8839202" cy="15907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44" name="Google Shape;444;p67"/>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Department_T Data</a:t>
            </a:r>
            <a:endParaRPr sz="1500">
              <a:solidFill>
                <a:schemeClr val="dk1"/>
              </a:solidFill>
              <a:latin typeface="Inter"/>
              <a:ea typeface="Inter"/>
              <a:cs typeface="Inter"/>
              <a:sym typeface="Inter"/>
            </a:endParaRPr>
          </a:p>
        </p:txBody>
      </p:sp>
      <p:sp>
        <p:nvSpPr>
          <p:cNvPr id="445" name="Google Shape;445;p67"/>
          <p:cNvSpPr txBox="1"/>
          <p:nvPr/>
        </p:nvSpPr>
        <p:spPr>
          <a:xfrm>
            <a:off x="222250" y="24918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Employee_T Data</a:t>
            </a:r>
            <a:endParaRPr sz="1500">
              <a:solidFill>
                <a:schemeClr val="dk1"/>
              </a:solidFill>
              <a:latin typeface="Inter"/>
              <a:ea typeface="Inter"/>
              <a:cs typeface="Inter"/>
              <a:sym typeface="Inter"/>
            </a:endParaRPr>
          </a:p>
        </p:txBody>
      </p:sp>
      <p:pic>
        <p:nvPicPr>
          <p:cNvPr id="446" name="Google Shape;446;p67"/>
          <p:cNvPicPr preferRelativeResize="0"/>
          <p:nvPr/>
        </p:nvPicPr>
        <p:blipFill>
          <a:blip r:embed="rId3">
            <a:alphaModFix/>
          </a:blip>
          <a:stretch>
            <a:fillRect/>
          </a:stretch>
        </p:blipFill>
        <p:spPr>
          <a:xfrm>
            <a:off x="222250" y="1280725"/>
            <a:ext cx="3228967" cy="1179400"/>
          </a:xfrm>
          <a:prstGeom prst="rect">
            <a:avLst/>
          </a:prstGeom>
          <a:noFill/>
          <a:ln>
            <a:noFill/>
          </a:ln>
        </p:spPr>
      </p:pic>
      <p:pic>
        <p:nvPicPr>
          <p:cNvPr id="447" name="Google Shape;447;p67"/>
          <p:cNvPicPr preferRelativeResize="0"/>
          <p:nvPr/>
        </p:nvPicPr>
        <p:blipFill>
          <a:blip r:embed="rId4">
            <a:alphaModFix/>
          </a:blip>
          <a:stretch>
            <a:fillRect/>
          </a:stretch>
        </p:blipFill>
        <p:spPr>
          <a:xfrm>
            <a:off x="222250" y="2887275"/>
            <a:ext cx="7881075" cy="175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53" name="Google Shape;453;p68"/>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Full_Time_T Data</a:t>
            </a:r>
            <a:endParaRPr sz="1500">
              <a:solidFill>
                <a:schemeClr val="dk1"/>
              </a:solidFill>
              <a:latin typeface="Inter"/>
              <a:ea typeface="Inter"/>
              <a:cs typeface="Inter"/>
              <a:sym typeface="Inter"/>
            </a:endParaRPr>
          </a:p>
        </p:txBody>
      </p:sp>
      <p:sp>
        <p:nvSpPr>
          <p:cNvPr id="454" name="Google Shape;454;p68"/>
          <p:cNvSpPr txBox="1"/>
          <p:nvPr/>
        </p:nvSpPr>
        <p:spPr>
          <a:xfrm>
            <a:off x="222250" y="24918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Part_Time_T Data</a:t>
            </a:r>
            <a:endParaRPr sz="1500">
              <a:solidFill>
                <a:schemeClr val="dk1"/>
              </a:solidFill>
              <a:latin typeface="Inter"/>
              <a:ea typeface="Inter"/>
              <a:cs typeface="Inter"/>
              <a:sym typeface="Inter"/>
            </a:endParaRPr>
          </a:p>
        </p:txBody>
      </p:sp>
      <p:pic>
        <p:nvPicPr>
          <p:cNvPr id="455" name="Google Shape;455;p68"/>
          <p:cNvPicPr preferRelativeResize="0"/>
          <p:nvPr/>
        </p:nvPicPr>
        <p:blipFill>
          <a:blip r:embed="rId3">
            <a:alphaModFix/>
          </a:blip>
          <a:stretch>
            <a:fillRect/>
          </a:stretch>
        </p:blipFill>
        <p:spPr>
          <a:xfrm>
            <a:off x="222250" y="1248975"/>
            <a:ext cx="4362450" cy="1066800"/>
          </a:xfrm>
          <a:prstGeom prst="rect">
            <a:avLst/>
          </a:prstGeom>
          <a:noFill/>
          <a:ln>
            <a:noFill/>
          </a:ln>
        </p:spPr>
      </p:pic>
      <p:pic>
        <p:nvPicPr>
          <p:cNvPr id="456" name="Google Shape;456;p68"/>
          <p:cNvPicPr preferRelativeResize="0"/>
          <p:nvPr/>
        </p:nvPicPr>
        <p:blipFill>
          <a:blip r:embed="rId4">
            <a:alphaModFix/>
          </a:blip>
          <a:stretch>
            <a:fillRect/>
          </a:stretch>
        </p:blipFill>
        <p:spPr>
          <a:xfrm>
            <a:off x="222250" y="2887275"/>
            <a:ext cx="4254500" cy="106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62" name="Google Shape;462;p69"/>
          <p:cNvSpPr txBox="1"/>
          <p:nvPr/>
        </p:nvSpPr>
        <p:spPr>
          <a:xfrm>
            <a:off x="1100950" y="16171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Full_Time_T Data</a:t>
            </a:r>
            <a:endParaRPr sz="1500">
              <a:solidFill>
                <a:schemeClr val="dk1"/>
              </a:solidFill>
              <a:latin typeface="Inter"/>
              <a:ea typeface="Inter"/>
              <a:cs typeface="Inter"/>
              <a:sym typeface="Inter"/>
            </a:endParaRPr>
          </a:p>
        </p:txBody>
      </p:sp>
      <p:sp>
        <p:nvSpPr>
          <p:cNvPr id="463" name="Google Shape;463;p69"/>
          <p:cNvSpPr txBox="1"/>
          <p:nvPr/>
        </p:nvSpPr>
        <p:spPr>
          <a:xfrm>
            <a:off x="5190400" y="1617163"/>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Part_Time_T Data</a:t>
            </a:r>
            <a:endParaRPr sz="1500">
              <a:solidFill>
                <a:schemeClr val="dk1"/>
              </a:solidFill>
              <a:latin typeface="Inter"/>
              <a:ea typeface="Inter"/>
              <a:cs typeface="Inter"/>
              <a:sym typeface="Inter"/>
            </a:endParaRPr>
          </a:p>
        </p:txBody>
      </p:sp>
      <p:pic>
        <p:nvPicPr>
          <p:cNvPr id="464" name="Google Shape;464;p69"/>
          <p:cNvPicPr preferRelativeResize="0"/>
          <p:nvPr/>
        </p:nvPicPr>
        <p:blipFill>
          <a:blip r:embed="rId3">
            <a:alphaModFix/>
          </a:blip>
          <a:stretch>
            <a:fillRect/>
          </a:stretch>
        </p:blipFill>
        <p:spPr>
          <a:xfrm>
            <a:off x="1100950" y="2012575"/>
            <a:ext cx="2561700" cy="1513753"/>
          </a:xfrm>
          <a:prstGeom prst="rect">
            <a:avLst/>
          </a:prstGeom>
          <a:noFill/>
          <a:ln>
            <a:noFill/>
          </a:ln>
        </p:spPr>
      </p:pic>
      <p:pic>
        <p:nvPicPr>
          <p:cNvPr id="465" name="Google Shape;465;p69"/>
          <p:cNvPicPr preferRelativeResize="0"/>
          <p:nvPr/>
        </p:nvPicPr>
        <p:blipFill>
          <a:blip r:embed="rId4">
            <a:alphaModFix/>
          </a:blip>
          <a:stretch>
            <a:fillRect/>
          </a:stretch>
        </p:blipFill>
        <p:spPr>
          <a:xfrm>
            <a:off x="5190400" y="2026488"/>
            <a:ext cx="2561700" cy="15671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0"/>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71" name="Google Shape;471;p70"/>
          <p:cNvSpPr txBox="1"/>
          <p:nvPr/>
        </p:nvSpPr>
        <p:spPr>
          <a:xfrm>
            <a:off x="222250" y="853575"/>
            <a:ext cx="3285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Performance_Review_T Data</a:t>
            </a:r>
            <a:endParaRPr sz="1500">
              <a:solidFill>
                <a:schemeClr val="dk1"/>
              </a:solidFill>
              <a:latin typeface="Inter"/>
              <a:ea typeface="Inter"/>
              <a:cs typeface="Inter"/>
              <a:sym typeface="Inter"/>
            </a:endParaRPr>
          </a:p>
        </p:txBody>
      </p:sp>
      <p:pic>
        <p:nvPicPr>
          <p:cNvPr id="472" name="Google Shape;472;p70"/>
          <p:cNvPicPr preferRelativeResize="0"/>
          <p:nvPr/>
        </p:nvPicPr>
        <p:blipFill>
          <a:blip r:embed="rId3">
            <a:alphaModFix/>
          </a:blip>
          <a:stretch>
            <a:fillRect/>
          </a:stretch>
        </p:blipFill>
        <p:spPr>
          <a:xfrm>
            <a:off x="222250" y="1248975"/>
            <a:ext cx="7229475" cy="2152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Input of Table Data</a:t>
            </a:r>
            <a:endParaRPr sz="2400"/>
          </a:p>
        </p:txBody>
      </p:sp>
      <p:sp>
        <p:nvSpPr>
          <p:cNvPr id="478" name="Google Shape;478;p71"/>
          <p:cNvSpPr txBox="1"/>
          <p:nvPr/>
        </p:nvSpPr>
        <p:spPr>
          <a:xfrm>
            <a:off x="222250" y="853575"/>
            <a:ext cx="3285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Performance_Review_T Data</a:t>
            </a:r>
            <a:endParaRPr sz="1500">
              <a:solidFill>
                <a:schemeClr val="dk1"/>
              </a:solidFill>
              <a:latin typeface="Inter"/>
              <a:ea typeface="Inter"/>
              <a:cs typeface="Inter"/>
              <a:sym typeface="Inter"/>
            </a:endParaRPr>
          </a:p>
        </p:txBody>
      </p:sp>
      <p:pic>
        <p:nvPicPr>
          <p:cNvPr id="479" name="Google Shape;479;p71"/>
          <p:cNvPicPr preferRelativeResize="0"/>
          <p:nvPr/>
        </p:nvPicPr>
        <p:blipFill>
          <a:blip r:embed="rId3">
            <a:alphaModFix/>
          </a:blip>
          <a:stretch>
            <a:fillRect/>
          </a:stretch>
        </p:blipFill>
        <p:spPr>
          <a:xfrm>
            <a:off x="222250" y="1248963"/>
            <a:ext cx="6457950" cy="273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2"/>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Update Statements</a:t>
            </a:r>
            <a:endParaRPr sz="2400"/>
          </a:p>
        </p:txBody>
      </p:sp>
      <p:sp>
        <p:nvSpPr>
          <p:cNvPr id="485" name="Google Shape;485;p72"/>
          <p:cNvSpPr txBox="1"/>
          <p:nvPr/>
        </p:nvSpPr>
        <p:spPr>
          <a:xfrm>
            <a:off x="222250" y="853575"/>
            <a:ext cx="73875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Inter"/>
                <a:ea typeface="Inter"/>
                <a:cs typeface="Inter"/>
                <a:sym typeface="Inter"/>
              </a:rPr>
              <a:t>Update Jay Park's phone number from 4438292134 to 4430304455</a:t>
            </a:r>
            <a:endParaRPr sz="15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486" name="Google Shape;486;p72"/>
          <p:cNvSpPr txBox="1"/>
          <p:nvPr/>
        </p:nvSpPr>
        <p:spPr>
          <a:xfrm>
            <a:off x="222250" y="2491875"/>
            <a:ext cx="8187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Update the Base Pay for the Project Manager job title from $122,000 annually to $125,000 annually.</a:t>
            </a:r>
            <a:endParaRPr sz="15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5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487" name="Google Shape;487;p72"/>
          <p:cNvPicPr preferRelativeResize="0"/>
          <p:nvPr/>
        </p:nvPicPr>
        <p:blipFill>
          <a:blip r:embed="rId3">
            <a:alphaModFix/>
          </a:blip>
          <a:stretch>
            <a:fillRect/>
          </a:stretch>
        </p:blipFill>
        <p:spPr>
          <a:xfrm>
            <a:off x="222250" y="1248975"/>
            <a:ext cx="3895663" cy="717900"/>
          </a:xfrm>
          <a:prstGeom prst="rect">
            <a:avLst/>
          </a:prstGeom>
          <a:noFill/>
          <a:ln>
            <a:noFill/>
          </a:ln>
        </p:spPr>
      </p:pic>
      <p:pic>
        <p:nvPicPr>
          <p:cNvPr id="488" name="Google Shape;488;p72"/>
          <p:cNvPicPr preferRelativeResize="0"/>
          <p:nvPr/>
        </p:nvPicPr>
        <p:blipFill>
          <a:blip r:embed="rId4">
            <a:alphaModFix/>
          </a:blip>
          <a:stretch>
            <a:fillRect/>
          </a:stretch>
        </p:blipFill>
        <p:spPr>
          <a:xfrm>
            <a:off x="222250" y="3128575"/>
            <a:ext cx="3191745" cy="71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idx="1" type="body"/>
          </p:nvPr>
        </p:nvSpPr>
        <p:spPr>
          <a:xfrm>
            <a:off x="343950" y="157325"/>
            <a:ext cx="43455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Document</a:t>
            </a:r>
            <a:endParaRPr/>
          </a:p>
        </p:txBody>
      </p:sp>
      <p:sp>
        <p:nvSpPr>
          <p:cNvPr id="327" name="Google Shape;327;p55"/>
          <p:cNvSpPr txBox="1"/>
          <p:nvPr>
            <p:ph idx="1" type="body"/>
          </p:nvPr>
        </p:nvSpPr>
        <p:spPr>
          <a:xfrm>
            <a:off x="343950" y="683125"/>
            <a:ext cx="17016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Situation</a:t>
            </a:r>
            <a:endParaRPr sz="2500"/>
          </a:p>
        </p:txBody>
      </p:sp>
      <p:sp>
        <p:nvSpPr>
          <p:cNvPr id="328" name="Google Shape;328;p55"/>
          <p:cNvSpPr txBox="1"/>
          <p:nvPr>
            <p:ph idx="1" type="body"/>
          </p:nvPr>
        </p:nvSpPr>
        <p:spPr>
          <a:xfrm>
            <a:off x="4689450" y="683125"/>
            <a:ext cx="30633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Project Schedule</a:t>
            </a:r>
            <a:endParaRPr sz="2500"/>
          </a:p>
        </p:txBody>
      </p:sp>
      <p:sp>
        <p:nvSpPr>
          <p:cNvPr id="329" name="Google Shape;329;p55"/>
          <p:cNvSpPr txBox="1"/>
          <p:nvPr/>
        </p:nvSpPr>
        <p:spPr>
          <a:xfrm>
            <a:off x="343950" y="1401025"/>
            <a:ext cx="3735900" cy="3313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1"/>
                </a:solidFill>
                <a:latin typeface="Inter Medium"/>
                <a:ea typeface="Inter Medium"/>
                <a:cs typeface="Inter Medium"/>
                <a:sym typeface="Inter Medium"/>
              </a:rPr>
              <a:t>This employee management system is designed to assist managers or supervisors to keep track of a large number of employee information.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rPr lang="en" sz="1200">
                <a:solidFill>
                  <a:schemeClr val="dk1"/>
                </a:solidFill>
                <a:latin typeface="Inter Medium"/>
                <a:ea typeface="Inter Medium"/>
                <a:cs typeface="Inter Medium"/>
                <a:sym typeface="Inter Medium"/>
              </a:rPr>
              <a:t>This system allows for inserting, deleting, and updating employee data. Furthermore, this system’s users can develop queries that allow them find and display the specific employee information they are looking for.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rPr lang="en" sz="1200">
                <a:solidFill>
                  <a:schemeClr val="dk1"/>
                </a:solidFill>
                <a:latin typeface="Inter Medium"/>
                <a:ea typeface="Inter Medium"/>
                <a:cs typeface="Inter Medium"/>
                <a:sym typeface="Inter Medium"/>
              </a:rPr>
              <a:t>In particular, this database stores information such as employee ID, names, DOB, department, and other information about the employees.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rPr lang="en" sz="1200">
                <a:solidFill>
                  <a:schemeClr val="dk1"/>
                </a:solidFill>
                <a:latin typeface="Inter Medium"/>
                <a:ea typeface="Inter Medium"/>
                <a:cs typeface="Inter Medium"/>
                <a:sym typeface="Inter Medium"/>
              </a:rPr>
              <a:t>Since this database is more generalized (e.g. department names), it can be adjusted to fit specific business needs.</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sz="13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300">
              <a:solidFill>
                <a:schemeClr val="dk1"/>
              </a:solidFill>
              <a:latin typeface="Inter Medium"/>
              <a:ea typeface="Inter Medium"/>
              <a:cs typeface="Inter Medium"/>
              <a:sym typeface="Inter Medium"/>
            </a:endParaRPr>
          </a:p>
        </p:txBody>
      </p:sp>
      <p:sp>
        <p:nvSpPr>
          <p:cNvPr id="330" name="Google Shape;330;p55"/>
          <p:cNvSpPr txBox="1"/>
          <p:nvPr/>
        </p:nvSpPr>
        <p:spPr>
          <a:xfrm>
            <a:off x="4689450" y="1401025"/>
            <a:ext cx="4003800" cy="3313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i="1" lang="en" sz="1200">
                <a:solidFill>
                  <a:schemeClr val="dk1"/>
                </a:solidFill>
                <a:latin typeface="Inter"/>
                <a:ea typeface="Inter"/>
                <a:cs typeface="Inter"/>
                <a:sym typeface="Inter"/>
              </a:rPr>
              <a:t>First Week: Problem Analysis and Planning.</a:t>
            </a:r>
            <a:endParaRPr b="1" i="1" sz="1200">
              <a:solidFill>
                <a:schemeClr val="dk1"/>
              </a:solidFill>
              <a:latin typeface="Inter"/>
              <a:ea typeface="Inter"/>
              <a:cs typeface="Inter"/>
              <a:sym typeface="Inter"/>
            </a:endParaRPr>
          </a:p>
          <a:p>
            <a:pPr indent="-304800" lvl="0" marL="457200" rtl="0" algn="l">
              <a:lnSpc>
                <a:spcPct val="90000"/>
              </a:lnSpc>
              <a:spcBef>
                <a:spcPts val="0"/>
              </a:spcBef>
              <a:spcAft>
                <a:spcPts val="0"/>
              </a:spcAft>
              <a:buClr>
                <a:schemeClr val="dk1"/>
              </a:buClr>
              <a:buSzPts val="1200"/>
              <a:buFont typeface="Inter Medium"/>
              <a:buChar char="-"/>
            </a:pPr>
            <a:r>
              <a:rPr lang="en" sz="1200">
                <a:solidFill>
                  <a:schemeClr val="dk1"/>
                </a:solidFill>
                <a:latin typeface="Inter Medium"/>
                <a:ea typeface="Inter Medium"/>
                <a:cs typeface="Inter Medium"/>
                <a:sym typeface="Inter Medium"/>
              </a:rPr>
              <a:t>Analyzing the business problem and developing a timeline for the project.</a:t>
            </a:r>
            <a:endParaRPr sz="1200">
              <a:solidFill>
                <a:schemeClr val="dk1"/>
              </a:solidFill>
              <a:latin typeface="Inter Medium"/>
              <a:ea typeface="Inter Medium"/>
              <a:cs typeface="Inter Medium"/>
              <a:sym typeface="Inter Medium"/>
            </a:endParaRPr>
          </a:p>
          <a:p>
            <a:pPr indent="-304800" lvl="0" marL="457200" rtl="0" algn="l">
              <a:lnSpc>
                <a:spcPct val="90000"/>
              </a:lnSpc>
              <a:spcBef>
                <a:spcPts val="0"/>
              </a:spcBef>
              <a:spcAft>
                <a:spcPts val="0"/>
              </a:spcAft>
              <a:buClr>
                <a:schemeClr val="dk1"/>
              </a:buClr>
              <a:buSzPts val="1200"/>
              <a:buFont typeface="Inter Medium"/>
              <a:buChar char="-"/>
            </a:pPr>
            <a:r>
              <a:rPr lang="en" sz="1200">
                <a:solidFill>
                  <a:schemeClr val="dk1"/>
                </a:solidFill>
                <a:latin typeface="Inter Medium"/>
                <a:ea typeface="Inter Medium"/>
                <a:cs typeface="Inter Medium"/>
                <a:sym typeface="Inter Medium"/>
              </a:rPr>
              <a:t>Creating an EER diagram that outlines the entities, attributes, and relationships to be included in the database</a:t>
            </a:r>
            <a:endParaRPr sz="1200">
              <a:solidFill>
                <a:schemeClr val="dk1"/>
              </a:solidFill>
              <a:latin typeface="Inter Medium"/>
              <a:ea typeface="Inter Medium"/>
              <a:cs typeface="Inter Medium"/>
              <a:sym typeface="Inter Medium"/>
            </a:endParaRPr>
          </a:p>
          <a:p>
            <a:pPr indent="-304800" lvl="0" marL="457200" rtl="0" algn="l">
              <a:lnSpc>
                <a:spcPct val="90000"/>
              </a:lnSpc>
              <a:spcBef>
                <a:spcPts val="0"/>
              </a:spcBef>
              <a:spcAft>
                <a:spcPts val="0"/>
              </a:spcAft>
              <a:buClr>
                <a:schemeClr val="dk1"/>
              </a:buClr>
              <a:buSzPts val="1200"/>
              <a:buFont typeface="Inter Medium"/>
              <a:buChar char="-"/>
            </a:pPr>
            <a:r>
              <a:rPr lang="en" sz="1200">
                <a:solidFill>
                  <a:schemeClr val="dk1"/>
                </a:solidFill>
                <a:latin typeface="Inter Medium"/>
                <a:ea typeface="Inter Medium"/>
                <a:cs typeface="Inter Medium"/>
                <a:sym typeface="Inter Medium"/>
              </a:rPr>
              <a:t>Create a relational SQL schema that translates the EER diagram into a more SQL friendly format.</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b="1" i="1" sz="1200">
              <a:solidFill>
                <a:schemeClr val="dk1"/>
              </a:solidFill>
              <a:latin typeface="Inter"/>
              <a:ea typeface="Inter"/>
              <a:cs typeface="Inter"/>
              <a:sym typeface="Inter"/>
            </a:endParaRPr>
          </a:p>
          <a:p>
            <a:pPr indent="0" lvl="0" marL="0" rtl="0" algn="l">
              <a:lnSpc>
                <a:spcPct val="90000"/>
              </a:lnSpc>
              <a:spcBef>
                <a:spcPts val="0"/>
              </a:spcBef>
              <a:spcAft>
                <a:spcPts val="0"/>
              </a:spcAft>
              <a:buNone/>
            </a:pPr>
            <a:r>
              <a:rPr b="1" i="1" lang="en" sz="1200">
                <a:solidFill>
                  <a:schemeClr val="dk1"/>
                </a:solidFill>
                <a:latin typeface="Inter"/>
                <a:ea typeface="Inter"/>
                <a:cs typeface="Inter"/>
                <a:sym typeface="Inter"/>
              </a:rPr>
              <a:t>Second Week: Developing the SQL Database</a:t>
            </a:r>
            <a:endParaRPr b="1" i="1" sz="1200">
              <a:solidFill>
                <a:schemeClr val="dk1"/>
              </a:solidFill>
              <a:latin typeface="Inter"/>
              <a:ea typeface="Inter"/>
              <a:cs typeface="Inter"/>
              <a:sym typeface="Inter"/>
            </a:endParaRPr>
          </a:p>
          <a:p>
            <a:pPr indent="-304800" lvl="0" marL="457200" rtl="0" algn="l">
              <a:lnSpc>
                <a:spcPct val="90000"/>
              </a:lnSpc>
              <a:spcBef>
                <a:spcPts val="0"/>
              </a:spcBef>
              <a:spcAft>
                <a:spcPts val="0"/>
              </a:spcAft>
              <a:buClr>
                <a:schemeClr val="dk1"/>
              </a:buClr>
              <a:buSzPts val="1200"/>
              <a:buFont typeface="Inter Medium"/>
              <a:buChar char="-"/>
            </a:pPr>
            <a:r>
              <a:rPr lang="en" sz="1200">
                <a:solidFill>
                  <a:schemeClr val="dk1"/>
                </a:solidFill>
                <a:latin typeface="Inter Medium"/>
                <a:ea typeface="Inter Medium"/>
                <a:cs typeface="Inter Medium"/>
                <a:sym typeface="Inter Medium"/>
              </a:rPr>
              <a:t>Create tables and queries.</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b="1" i="1" sz="1200">
              <a:solidFill>
                <a:schemeClr val="dk1"/>
              </a:solidFill>
              <a:latin typeface="Inter"/>
              <a:ea typeface="Inter"/>
              <a:cs typeface="Inter"/>
              <a:sym typeface="Inter"/>
            </a:endParaRPr>
          </a:p>
          <a:p>
            <a:pPr indent="0" lvl="0" marL="0" rtl="0" algn="l">
              <a:lnSpc>
                <a:spcPct val="90000"/>
              </a:lnSpc>
              <a:spcBef>
                <a:spcPts val="0"/>
              </a:spcBef>
              <a:spcAft>
                <a:spcPts val="0"/>
              </a:spcAft>
              <a:buNone/>
            </a:pPr>
            <a:r>
              <a:rPr b="1" i="1" lang="en" sz="1200">
                <a:solidFill>
                  <a:schemeClr val="dk1"/>
                </a:solidFill>
                <a:latin typeface="Inter"/>
                <a:ea typeface="Inter"/>
                <a:cs typeface="Inter"/>
                <a:sym typeface="Inter"/>
              </a:rPr>
              <a:t>Third Week: Testing and Finalizing</a:t>
            </a:r>
            <a:endParaRPr b="1" i="1" sz="1200">
              <a:solidFill>
                <a:schemeClr val="dk1"/>
              </a:solidFill>
              <a:latin typeface="Inter"/>
              <a:ea typeface="Inter"/>
              <a:cs typeface="Inter"/>
              <a:sym typeface="Inter"/>
            </a:endParaRPr>
          </a:p>
          <a:p>
            <a:pPr indent="-304800" lvl="0" marL="457200" rtl="0" algn="l">
              <a:lnSpc>
                <a:spcPct val="90000"/>
              </a:lnSpc>
              <a:spcBef>
                <a:spcPts val="0"/>
              </a:spcBef>
              <a:spcAft>
                <a:spcPts val="0"/>
              </a:spcAft>
              <a:buClr>
                <a:schemeClr val="dk1"/>
              </a:buClr>
              <a:buSzPts val="1200"/>
              <a:buFont typeface="Inter Medium"/>
              <a:buChar char="-"/>
            </a:pPr>
            <a:r>
              <a:rPr lang="en" sz="1200">
                <a:solidFill>
                  <a:schemeClr val="dk1"/>
                </a:solidFill>
                <a:latin typeface="Inter Medium"/>
                <a:ea typeface="Inter Medium"/>
                <a:cs typeface="Inter Medium"/>
                <a:sym typeface="Inter Medium"/>
              </a:rPr>
              <a:t>Test queries and finalize the presentation.</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t/>
            </a:r>
            <a:endParaRPr sz="12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None/>
            </a:pPr>
            <a:r>
              <a:rPr lang="en" sz="1200">
                <a:solidFill>
                  <a:schemeClr val="dk1"/>
                </a:solidFill>
                <a:latin typeface="Inter Medium"/>
                <a:ea typeface="Inter Medium"/>
                <a:cs typeface="Inter Medium"/>
                <a:sym typeface="Inter Medium"/>
              </a:rPr>
              <a:t>*The presentation is updated throughout the project timeline to ensure it is completed efficiently* </a:t>
            </a:r>
            <a:endParaRPr sz="1200">
              <a:solidFill>
                <a:schemeClr val="dk1"/>
              </a:solidFill>
              <a:latin typeface="Inter Medium"/>
              <a:ea typeface="Inter Medium"/>
              <a:cs typeface="Inter Medium"/>
              <a:sym typeface="Inter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Select Statements</a:t>
            </a:r>
            <a:endParaRPr sz="2400"/>
          </a:p>
        </p:txBody>
      </p:sp>
      <p:sp>
        <p:nvSpPr>
          <p:cNvPr id="494" name="Google Shape;494;p73"/>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Employee Name, Employee Phone Number, and DepartmentID for all employees who live in Rockville, ordered by EmployeeName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495" name="Google Shape;495;p73"/>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Performance Score, Performance Comments,  and Employee ID for all Performance Reviews that are excellent, ordered by the Performance Score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496" name="Google Shape;496;p73"/>
          <p:cNvPicPr preferRelativeResize="0"/>
          <p:nvPr/>
        </p:nvPicPr>
        <p:blipFill>
          <a:blip r:embed="rId3">
            <a:alphaModFix/>
          </a:blip>
          <a:stretch>
            <a:fillRect/>
          </a:stretch>
        </p:blipFill>
        <p:spPr>
          <a:xfrm>
            <a:off x="222250" y="1502975"/>
            <a:ext cx="5892508" cy="1009150"/>
          </a:xfrm>
          <a:prstGeom prst="rect">
            <a:avLst/>
          </a:prstGeom>
          <a:noFill/>
          <a:ln>
            <a:noFill/>
          </a:ln>
        </p:spPr>
      </p:pic>
      <p:pic>
        <p:nvPicPr>
          <p:cNvPr id="497" name="Google Shape;497;p73"/>
          <p:cNvPicPr preferRelativeResize="0"/>
          <p:nvPr/>
        </p:nvPicPr>
        <p:blipFill>
          <a:blip r:embed="rId4">
            <a:alphaModFix/>
          </a:blip>
          <a:stretch>
            <a:fillRect/>
          </a:stretch>
        </p:blipFill>
        <p:spPr>
          <a:xfrm>
            <a:off x="222250" y="3636575"/>
            <a:ext cx="6054899" cy="100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idx="1" type="body"/>
          </p:nvPr>
        </p:nvSpPr>
        <p:spPr>
          <a:xfrm>
            <a:off x="222250" y="135675"/>
            <a:ext cx="55383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Select Statements (Outputs)</a:t>
            </a:r>
            <a:endParaRPr sz="2400"/>
          </a:p>
        </p:txBody>
      </p:sp>
      <p:sp>
        <p:nvSpPr>
          <p:cNvPr id="503" name="Google Shape;503;p74"/>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Employee Name, Employee Phone Number, and DepartmentID for all employees who live in Rockville, ordered by EmployeeName.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04" name="Google Shape;504;p74"/>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Performance Score, Performance Comments,  and Employee ID for all Performance Reviews that are excellent, ordered by the Performance Score.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05" name="Google Shape;505;p74"/>
          <p:cNvPicPr preferRelativeResize="0"/>
          <p:nvPr/>
        </p:nvPicPr>
        <p:blipFill>
          <a:blip r:embed="rId3">
            <a:alphaModFix/>
          </a:blip>
          <a:stretch>
            <a:fillRect/>
          </a:stretch>
        </p:blipFill>
        <p:spPr>
          <a:xfrm>
            <a:off x="325600" y="1552925"/>
            <a:ext cx="4505325" cy="1114425"/>
          </a:xfrm>
          <a:prstGeom prst="rect">
            <a:avLst/>
          </a:prstGeom>
          <a:noFill/>
          <a:ln>
            <a:noFill/>
          </a:ln>
        </p:spPr>
      </p:pic>
      <p:pic>
        <p:nvPicPr>
          <p:cNvPr id="506" name="Google Shape;506;p74"/>
          <p:cNvPicPr preferRelativeResize="0"/>
          <p:nvPr/>
        </p:nvPicPr>
        <p:blipFill>
          <a:blip r:embed="rId4">
            <a:alphaModFix/>
          </a:blip>
          <a:stretch>
            <a:fillRect/>
          </a:stretch>
        </p:blipFill>
        <p:spPr>
          <a:xfrm>
            <a:off x="325600" y="3714350"/>
            <a:ext cx="4714875" cy="1143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idx="1" type="body"/>
          </p:nvPr>
        </p:nvSpPr>
        <p:spPr>
          <a:xfrm>
            <a:off x="222250" y="135675"/>
            <a:ext cx="60549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Queries with Group By Statements</a:t>
            </a:r>
            <a:endParaRPr sz="2400"/>
          </a:p>
        </p:txBody>
      </p:sp>
      <p:sp>
        <p:nvSpPr>
          <p:cNvPr id="512" name="Google Shape;512;p75"/>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count of ReviewIDs as Number_of_Reviews that received each Performance Score, grouped by Performance Score.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13" name="Google Shape;513;p75"/>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count of EmployeeIDs as Employees who work in each Department identified by its DepartmentID, grouped by DepartmentID.</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14" name="Google Shape;514;p75"/>
          <p:cNvPicPr preferRelativeResize="0"/>
          <p:nvPr/>
        </p:nvPicPr>
        <p:blipFill>
          <a:blip r:embed="rId3">
            <a:alphaModFix/>
          </a:blip>
          <a:stretch>
            <a:fillRect/>
          </a:stretch>
        </p:blipFill>
        <p:spPr>
          <a:xfrm>
            <a:off x="222251" y="1512375"/>
            <a:ext cx="6182512" cy="717900"/>
          </a:xfrm>
          <a:prstGeom prst="rect">
            <a:avLst/>
          </a:prstGeom>
          <a:noFill/>
          <a:ln>
            <a:noFill/>
          </a:ln>
        </p:spPr>
      </p:pic>
      <p:pic>
        <p:nvPicPr>
          <p:cNvPr id="515" name="Google Shape;515;p75"/>
          <p:cNvPicPr preferRelativeResize="0"/>
          <p:nvPr/>
        </p:nvPicPr>
        <p:blipFill>
          <a:blip r:embed="rId4">
            <a:alphaModFix/>
          </a:blip>
          <a:stretch>
            <a:fillRect/>
          </a:stretch>
        </p:blipFill>
        <p:spPr>
          <a:xfrm>
            <a:off x="222250" y="3458775"/>
            <a:ext cx="5495925" cy="8337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idx="1" type="body"/>
          </p:nvPr>
        </p:nvSpPr>
        <p:spPr>
          <a:xfrm>
            <a:off x="222250" y="135675"/>
            <a:ext cx="78762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Queries with Group By Statements (Outputs)</a:t>
            </a:r>
            <a:endParaRPr sz="2400"/>
          </a:p>
        </p:txBody>
      </p:sp>
      <p:sp>
        <p:nvSpPr>
          <p:cNvPr id="521" name="Google Shape;521;p76"/>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count of ReviewIDs as Number_of_Reviews that received each Performance Score, grouped by Performance Score.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22" name="Google Shape;522;p76"/>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Create a query that displays the count of EmployeeIDs as Employees who work in each Department identified by its DepartmentID, grouped by DepartmentID.</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23" name="Google Shape;523;p76"/>
          <p:cNvPicPr preferRelativeResize="0"/>
          <p:nvPr/>
        </p:nvPicPr>
        <p:blipFill>
          <a:blip r:embed="rId3">
            <a:alphaModFix/>
          </a:blip>
          <a:stretch>
            <a:fillRect/>
          </a:stretch>
        </p:blipFill>
        <p:spPr>
          <a:xfrm>
            <a:off x="222250" y="1478000"/>
            <a:ext cx="2959057" cy="1255600"/>
          </a:xfrm>
          <a:prstGeom prst="rect">
            <a:avLst/>
          </a:prstGeom>
          <a:noFill/>
          <a:ln>
            <a:noFill/>
          </a:ln>
        </p:spPr>
      </p:pic>
      <p:pic>
        <p:nvPicPr>
          <p:cNvPr id="524" name="Google Shape;524;p76"/>
          <p:cNvPicPr preferRelativeResize="0"/>
          <p:nvPr/>
        </p:nvPicPr>
        <p:blipFill>
          <a:blip r:embed="rId4">
            <a:alphaModFix/>
          </a:blip>
          <a:stretch>
            <a:fillRect/>
          </a:stretch>
        </p:blipFill>
        <p:spPr>
          <a:xfrm>
            <a:off x="222250" y="3432950"/>
            <a:ext cx="2400300" cy="14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7"/>
          <p:cNvSpPr txBox="1"/>
          <p:nvPr>
            <p:ph idx="1" type="body"/>
          </p:nvPr>
        </p:nvSpPr>
        <p:spPr>
          <a:xfrm>
            <a:off x="222250" y="135675"/>
            <a:ext cx="60549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Join Queries (</a:t>
            </a:r>
            <a:r>
              <a:rPr lang="en" sz="2500"/>
              <a:t>1 / 2)</a:t>
            </a:r>
            <a:endParaRPr sz="2400"/>
          </a:p>
        </p:txBody>
      </p:sp>
      <p:sp>
        <p:nvSpPr>
          <p:cNvPr id="530" name="Google Shape;530;p77"/>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nter"/>
              <a:buAutoNum type="arabicPeriod"/>
            </a:pPr>
            <a:r>
              <a:rPr lang="en">
                <a:solidFill>
                  <a:schemeClr val="dk1"/>
                </a:solidFill>
                <a:latin typeface="Inter"/>
                <a:ea typeface="Inter"/>
                <a:cs typeface="Inter"/>
                <a:sym typeface="Inter"/>
              </a:rPr>
              <a:t>Create a query that displays every employee name and the annual salary if they are full time employees or the hourly wage if they are part time employees, ordered by employee.</a:t>
            </a:r>
            <a:endParaRPr>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31" name="Google Shape;531;p77"/>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a:ea typeface="Inter"/>
                <a:cs typeface="Inter"/>
                <a:sym typeface="Inter"/>
              </a:rPr>
              <a:t>  2.    Create a query that displays the employee name, performance score, and performance  </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         comments for all reviews, ordered by performance score.</a:t>
            </a:r>
            <a:endParaRPr>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32" name="Google Shape;532;p77"/>
          <p:cNvPicPr preferRelativeResize="0"/>
          <p:nvPr/>
        </p:nvPicPr>
        <p:blipFill>
          <a:blip r:embed="rId3">
            <a:alphaModFix/>
          </a:blip>
          <a:stretch>
            <a:fillRect/>
          </a:stretch>
        </p:blipFill>
        <p:spPr>
          <a:xfrm>
            <a:off x="222250" y="1471625"/>
            <a:ext cx="6248400" cy="1228725"/>
          </a:xfrm>
          <a:prstGeom prst="rect">
            <a:avLst/>
          </a:prstGeom>
          <a:noFill/>
          <a:ln>
            <a:noFill/>
          </a:ln>
        </p:spPr>
      </p:pic>
      <p:pic>
        <p:nvPicPr>
          <p:cNvPr id="533" name="Google Shape;533;p77"/>
          <p:cNvPicPr preferRelativeResize="0"/>
          <p:nvPr/>
        </p:nvPicPr>
        <p:blipFill>
          <a:blip r:embed="rId4">
            <a:alphaModFix/>
          </a:blip>
          <a:stretch>
            <a:fillRect/>
          </a:stretch>
        </p:blipFill>
        <p:spPr>
          <a:xfrm>
            <a:off x="222250" y="3415500"/>
            <a:ext cx="6772275" cy="85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txBox="1"/>
          <p:nvPr>
            <p:ph idx="1" type="body"/>
          </p:nvPr>
        </p:nvSpPr>
        <p:spPr>
          <a:xfrm>
            <a:off x="222250" y="135675"/>
            <a:ext cx="60549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Join Queries (1 / 2) Outputs</a:t>
            </a:r>
            <a:endParaRPr sz="2400"/>
          </a:p>
        </p:txBody>
      </p:sp>
      <p:sp>
        <p:nvSpPr>
          <p:cNvPr id="539" name="Google Shape;539;p78"/>
          <p:cNvSpPr txBox="1"/>
          <p:nvPr/>
        </p:nvSpPr>
        <p:spPr>
          <a:xfrm>
            <a:off x="222250" y="853575"/>
            <a:ext cx="4196100" cy="3880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Inter"/>
              <a:buAutoNum type="arabicPeriod"/>
            </a:pPr>
            <a:r>
              <a:rPr lang="en" sz="1500">
                <a:solidFill>
                  <a:schemeClr val="dk1"/>
                </a:solidFill>
                <a:latin typeface="Inter"/>
                <a:ea typeface="Inter"/>
                <a:cs typeface="Inter"/>
                <a:sym typeface="Inter"/>
              </a:rPr>
              <a:t>Create a query that displays every employee name and the annual salary if they are full time employees or the hourly wage if they are part time employees, ordered by employee.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a:buAutoNum type="arabicPeriod"/>
            </a:pPr>
            <a:r>
              <a:rPr lang="en" sz="1500">
                <a:solidFill>
                  <a:schemeClr val="dk1"/>
                </a:solidFill>
                <a:latin typeface="Inter"/>
                <a:ea typeface="Inter"/>
                <a:cs typeface="Inter"/>
                <a:sym typeface="Inter"/>
              </a:rPr>
              <a:t>Create a query that displays the employee name, performance score, and performance comments for all reviews, ordered by performance score.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40" name="Google Shape;540;p78"/>
          <p:cNvSpPr txBox="1"/>
          <p:nvPr/>
        </p:nvSpPr>
        <p:spPr>
          <a:xfrm>
            <a:off x="222250" y="2809375"/>
            <a:ext cx="4349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41" name="Google Shape;541;p78"/>
          <p:cNvPicPr preferRelativeResize="0"/>
          <p:nvPr/>
        </p:nvPicPr>
        <p:blipFill>
          <a:blip r:embed="rId3">
            <a:alphaModFix/>
          </a:blip>
          <a:stretch>
            <a:fillRect/>
          </a:stretch>
        </p:blipFill>
        <p:spPr>
          <a:xfrm>
            <a:off x="4572000" y="960938"/>
            <a:ext cx="4128845" cy="1741075"/>
          </a:xfrm>
          <a:prstGeom prst="rect">
            <a:avLst/>
          </a:prstGeom>
          <a:noFill/>
          <a:ln>
            <a:noFill/>
          </a:ln>
        </p:spPr>
      </p:pic>
      <p:pic>
        <p:nvPicPr>
          <p:cNvPr id="542" name="Google Shape;542;p78"/>
          <p:cNvPicPr preferRelativeResize="0"/>
          <p:nvPr/>
        </p:nvPicPr>
        <p:blipFill>
          <a:blip r:embed="rId4">
            <a:alphaModFix/>
          </a:blip>
          <a:stretch>
            <a:fillRect/>
          </a:stretch>
        </p:blipFill>
        <p:spPr>
          <a:xfrm>
            <a:off x="4547000" y="2945850"/>
            <a:ext cx="4178851" cy="1633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9"/>
          <p:cNvSpPr txBox="1"/>
          <p:nvPr>
            <p:ph idx="1" type="body"/>
          </p:nvPr>
        </p:nvSpPr>
        <p:spPr>
          <a:xfrm>
            <a:off x="222250" y="135675"/>
            <a:ext cx="60549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Join Queries (2 / 2)</a:t>
            </a:r>
            <a:endParaRPr sz="2400"/>
          </a:p>
        </p:txBody>
      </p:sp>
      <p:sp>
        <p:nvSpPr>
          <p:cNvPr id="548" name="Google Shape;548;p79"/>
          <p:cNvSpPr txBox="1"/>
          <p:nvPr/>
        </p:nvSpPr>
        <p:spPr>
          <a:xfrm>
            <a:off x="222250" y="8535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   3.    Create a query that displays each employee's name, their job title, and the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department they are in, ordered by </a:t>
            </a:r>
            <a:r>
              <a:rPr lang="en" sz="1500">
                <a:solidFill>
                  <a:schemeClr val="dk1"/>
                </a:solidFill>
                <a:latin typeface="Inter"/>
                <a:ea typeface="Inter"/>
                <a:cs typeface="Inter"/>
                <a:sym typeface="Inter"/>
              </a:rPr>
              <a:t>department</a:t>
            </a:r>
            <a:r>
              <a:rPr lang="en" sz="1500">
                <a:solidFill>
                  <a:schemeClr val="dk1"/>
                </a:solidFill>
                <a:latin typeface="Inter"/>
                <a:ea typeface="Inter"/>
                <a:cs typeface="Inter"/>
                <a:sym typeface="Inter"/>
              </a:rPr>
              <a:t>, then by employee.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49" name="Google Shape;549;p79"/>
          <p:cNvSpPr txBox="1"/>
          <p:nvPr/>
        </p:nvSpPr>
        <p:spPr>
          <a:xfrm>
            <a:off x="222250" y="2809375"/>
            <a:ext cx="8378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   4.    Create a query that displays all department names, their location name, and its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location type, ordered by department.</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50" name="Google Shape;550;p79"/>
          <p:cNvPicPr preferRelativeResize="0"/>
          <p:nvPr/>
        </p:nvPicPr>
        <p:blipFill>
          <a:blip r:embed="rId3">
            <a:alphaModFix/>
          </a:blip>
          <a:stretch>
            <a:fillRect/>
          </a:stretch>
        </p:blipFill>
        <p:spPr>
          <a:xfrm>
            <a:off x="222250" y="1500775"/>
            <a:ext cx="6181725" cy="1257300"/>
          </a:xfrm>
          <a:prstGeom prst="rect">
            <a:avLst/>
          </a:prstGeom>
          <a:noFill/>
          <a:ln>
            <a:noFill/>
          </a:ln>
        </p:spPr>
      </p:pic>
      <p:pic>
        <p:nvPicPr>
          <p:cNvPr id="551" name="Google Shape;551;p79"/>
          <p:cNvPicPr preferRelativeResize="0"/>
          <p:nvPr/>
        </p:nvPicPr>
        <p:blipFill>
          <a:blip r:embed="rId4">
            <a:alphaModFix/>
          </a:blip>
          <a:stretch>
            <a:fillRect/>
          </a:stretch>
        </p:blipFill>
        <p:spPr>
          <a:xfrm>
            <a:off x="222250" y="3469850"/>
            <a:ext cx="5991225" cy="1076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0"/>
          <p:cNvSpPr txBox="1"/>
          <p:nvPr>
            <p:ph idx="1" type="body"/>
          </p:nvPr>
        </p:nvSpPr>
        <p:spPr>
          <a:xfrm>
            <a:off x="222250" y="135675"/>
            <a:ext cx="60549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Join Queries (2 / 2) Outputs</a:t>
            </a:r>
            <a:endParaRPr sz="2400"/>
          </a:p>
        </p:txBody>
      </p:sp>
      <p:sp>
        <p:nvSpPr>
          <p:cNvPr id="557" name="Google Shape;557;p80"/>
          <p:cNvSpPr txBox="1"/>
          <p:nvPr/>
        </p:nvSpPr>
        <p:spPr>
          <a:xfrm>
            <a:off x="222250" y="853575"/>
            <a:ext cx="4196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   3.    </a:t>
            </a:r>
            <a:r>
              <a:rPr lang="en" sz="1500">
                <a:solidFill>
                  <a:schemeClr val="dk1"/>
                </a:solidFill>
                <a:latin typeface="Inter"/>
                <a:ea typeface="Inter"/>
                <a:cs typeface="Inter"/>
                <a:sym typeface="Inter"/>
              </a:rPr>
              <a:t>Create a query that displays each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employee's name, their job title, and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the department they are in, ordered by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department, then by employee.</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58" name="Google Shape;558;p80"/>
          <p:cNvSpPr txBox="1"/>
          <p:nvPr/>
        </p:nvSpPr>
        <p:spPr>
          <a:xfrm>
            <a:off x="222250" y="2809375"/>
            <a:ext cx="4196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   4.    </a:t>
            </a:r>
            <a:r>
              <a:rPr lang="en" sz="1500">
                <a:solidFill>
                  <a:schemeClr val="dk1"/>
                </a:solidFill>
                <a:latin typeface="Inter"/>
                <a:ea typeface="Inter"/>
                <a:cs typeface="Inter"/>
                <a:sym typeface="Inter"/>
              </a:rPr>
              <a:t>Create a query that displays all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department names, their location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name, and its location type, ordered   </a:t>
            </a:r>
            <a:endParaRPr sz="1500">
              <a:solidFill>
                <a:schemeClr val="dk1"/>
              </a:solidFill>
              <a:latin typeface="Inter"/>
              <a:ea typeface="Inter"/>
              <a:cs typeface="Inter"/>
              <a:sym typeface="Inter"/>
            </a:endParaRPr>
          </a:p>
          <a:p>
            <a:pPr indent="0" lvl="0" marL="0" rtl="0" algn="l">
              <a:spcBef>
                <a:spcPts val="0"/>
              </a:spcBef>
              <a:spcAft>
                <a:spcPts val="0"/>
              </a:spcAft>
              <a:buNone/>
            </a:pPr>
            <a:r>
              <a:rPr lang="en" sz="1500">
                <a:solidFill>
                  <a:schemeClr val="dk1"/>
                </a:solidFill>
                <a:latin typeface="Inter"/>
                <a:ea typeface="Inter"/>
                <a:cs typeface="Inter"/>
                <a:sym typeface="Inter"/>
              </a:rPr>
              <a:t>          by department.</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59" name="Google Shape;559;p80"/>
          <p:cNvPicPr preferRelativeResize="0"/>
          <p:nvPr/>
        </p:nvPicPr>
        <p:blipFill>
          <a:blip r:embed="rId3">
            <a:alphaModFix/>
          </a:blip>
          <a:stretch>
            <a:fillRect/>
          </a:stretch>
        </p:blipFill>
        <p:spPr>
          <a:xfrm>
            <a:off x="4572000" y="853575"/>
            <a:ext cx="3688774" cy="1821950"/>
          </a:xfrm>
          <a:prstGeom prst="rect">
            <a:avLst/>
          </a:prstGeom>
          <a:noFill/>
          <a:ln>
            <a:noFill/>
          </a:ln>
        </p:spPr>
      </p:pic>
      <p:pic>
        <p:nvPicPr>
          <p:cNvPr id="560" name="Google Shape;560;p80"/>
          <p:cNvPicPr preferRelativeResize="0"/>
          <p:nvPr/>
        </p:nvPicPr>
        <p:blipFill>
          <a:blip r:embed="rId4">
            <a:alphaModFix/>
          </a:blip>
          <a:stretch>
            <a:fillRect/>
          </a:stretch>
        </p:blipFill>
        <p:spPr>
          <a:xfrm>
            <a:off x="4572000" y="2967500"/>
            <a:ext cx="4266825" cy="1149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1"/>
          <p:cNvSpPr txBox="1"/>
          <p:nvPr>
            <p:ph idx="1" type="body"/>
          </p:nvPr>
        </p:nvSpPr>
        <p:spPr>
          <a:xfrm>
            <a:off x="3454800" y="2212800"/>
            <a:ext cx="2234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idx="1" type="body"/>
          </p:nvPr>
        </p:nvSpPr>
        <p:spPr>
          <a:xfrm>
            <a:off x="325300" y="152400"/>
            <a:ext cx="22353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EER Diagram</a:t>
            </a:r>
            <a:endParaRPr sz="2400"/>
          </a:p>
        </p:txBody>
      </p:sp>
      <p:pic>
        <p:nvPicPr>
          <p:cNvPr id="336" name="Google Shape;336;p56"/>
          <p:cNvPicPr preferRelativeResize="0"/>
          <p:nvPr/>
        </p:nvPicPr>
        <p:blipFill>
          <a:blip r:embed="rId3">
            <a:alphaModFix/>
          </a:blip>
          <a:stretch>
            <a:fillRect/>
          </a:stretch>
        </p:blipFill>
        <p:spPr>
          <a:xfrm>
            <a:off x="219051" y="596725"/>
            <a:ext cx="8705900" cy="41786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idx="1" type="body"/>
          </p:nvPr>
        </p:nvSpPr>
        <p:spPr>
          <a:xfrm>
            <a:off x="297300" y="0"/>
            <a:ext cx="35145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Relational Schema</a:t>
            </a:r>
            <a:endParaRPr sz="2400"/>
          </a:p>
        </p:txBody>
      </p:sp>
      <p:sp>
        <p:nvSpPr>
          <p:cNvPr id="342" name="Google Shape;342;p57"/>
          <p:cNvSpPr txBox="1"/>
          <p:nvPr/>
        </p:nvSpPr>
        <p:spPr>
          <a:xfrm>
            <a:off x="297300" y="796750"/>
            <a:ext cx="8584500" cy="3313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JOB_TITLE(JobTitleID, JobTitleName, BasePay)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LOCATION(LocationID, LocationName, LocationType)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DEPARTMENT(DepartmentID, Department_Name, LocationID)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EMPLOYEE(EmployeeID, EmployeeName, EmployeeDOB, Employee_Phone_Number, Street, City, State, Zipcode, DepartmentID, JobTitleID)</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45720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45720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FULL_TIME(FTEmployeeID, Annual_Salary)</a:t>
            </a:r>
            <a:endParaRPr sz="1000">
              <a:solidFill>
                <a:schemeClr val="dk1"/>
              </a:solidFill>
              <a:latin typeface="Inter Medium"/>
              <a:ea typeface="Inter Medium"/>
              <a:cs typeface="Inter Medium"/>
              <a:sym typeface="Inter Medium"/>
            </a:endParaRPr>
          </a:p>
          <a:p>
            <a:pPr indent="45720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45720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45720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PART_TIME(PTEmployeeID, Hourly_Wage)</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rPr lang="en" sz="1000">
                <a:solidFill>
                  <a:schemeClr val="dk1"/>
                </a:solidFill>
                <a:latin typeface="Inter Medium"/>
                <a:ea typeface="Inter Medium"/>
                <a:cs typeface="Inter Medium"/>
                <a:sym typeface="Inter Medium"/>
              </a:rPr>
              <a:t>PERFORMANCE_REVIEW(ReviewID, Performance_Score, Performance_Comments, ReviewDate, EmployeeID)</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a:p>
            <a:pPr indent="0" lvl="0" marL="0" rtl="0" algn="l">
              <a:lnSpc>
                <a:spcPct val="90000"/>
              </a:lnSpc>
              <a:spcBef>
                <a:spcPts val="0"/>
              </a:spcBef>
              <a:spcAft>
                <a:spcPts val="0"/>
              </a:spcAft>
              <a:buClr>
                <a:schemeClr val="dk1"/>
              </a:buClr>
              <a:buSzPts val="1100"/>
              <a:buFont typeface="Arial"/>
              <a:buNone/>
            </a:pPr>
            <a:r>
              <a:t/>
            </a:r>
            <a:endParaRPr sz="1000">
              <a:solidFill>
                <a:schemeClr val="dk1"/>
              </a:solidFill>
              <a:latin typeface="Inter Medium"/>
              <a:ea typeface="Inter Medium"/>
              <a:cs typeface="Inter Medium"/>
              <a:sym typeface="Inter Medium"/>
            </a:endParaRPr>
          </a:p>
        </p:txBody>
      </p:sp>
      <p:cxnSp>
        <p:nvCxnSpPr>
          <p:cNvPr id="343" name="Google Shape;343;p57"/>
          <p:cNvCxnSpPr/>
          <p:nvPr/>
        </p:nvCxnSpPr>
        <p:spPr>
          <a:xfrm flipH="1" rot="10800000">
            <a:off x="1073625" y="1032175"/>
            <a:ext cx="662700" cy="510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57"/>
          <p:cNvCxnSpPr/>
          <p:nvPr/>
        </p:nvCxnSpPr>
        <p:spPr>
          <a:xfrm flipH="1" rot="10800000">
            <a:off x="1122200" y="2251363"/>
            <a:ext cx="688200" cy="1470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57"/>
          <p:cNvCxnSpPr/>
          <p:nvPr/>
        </p:nvCxnSpPr>
        <p:spPr>
          <a:xfrm flipH="1" rot="10800000">
            <a:off x="3437475" y="1834713"/>
            <a:ext cx="657900" cy="6900"/>
          </a:xfrm>
          <a:prstGeom prst="straightConnector1">
            <a:avLst/>
          </a:prstGeom>
          <a:noFill/>
          <a:ln cap="flat" cmpd="sng" w="9525">
            <a:solidFill>
              <a:schemeClr val="dk1"/>
            </a:solidFill>
            <a:prstDash val="dash"/>
            <a:round/>
            <a:headEnd len="med" w="med" type="none"/>
            <a:tailEnd len="med" w="med" type="none"/>
          </a:ln>
        </p:spPr>
      </p:cxnSp>
      <p:cxnSp>
        <p:nvCxnSpPr>
          <p:cNvPr id="346" name="Google Shape;346;p57"/>
          <p:cNvCxnSpPr/>
          <p:nvPr/>
        </p:nvCxnSpPr>
        <p:spPr>
          <a:xfrm flipH="1" rot="10800000">
            <a:off x="1078575" y="1458500"/>
            <a:ext cx="652800" cy="93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57"/>
          <p:cNvCxnSpPr/>
          <p:nvPr/>
        </p:nvCxnSpPr>
        <p:spPr>
          <a:xfrm flipH="1" rot="10800000">
            <a:off x="1317725" y="1836225"/>
            <a:ext cx="829500" cy="390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57"/>
          <p:cNvCxnSpPr/>
          <p:nvPr/>
        </p:nvCxnSpPr>
        <p:spPr>
          <a:xfrm flipH="1" rot="10800000">
            <a:off x="8143250" y="2255275"/>
            <a:ext cx="657900" cy="6900"/>
          </a:xfrm>
          <a:prstGeom prst="straightConnector1">
            <a:avLst/>
          </a:prstGeom>
          <a:noFill/>
          <a:ln cap="flat" cmpd="sng" w="9525">
            <a:solidFill>
              <a:schemeClr val="dk1"/>
            </a:solidFill>
            <a:prstDash val="dash"/>
            <a:round/>
            <a:headEnd len="med" w="med" type="none"/>
            <a:tailEnd len="med" w="med" type="none"/>
          </a:ln>
        </p:spPr>
      </p:cxnSp>
      <p:cxnSp>
        <p:nvCxnSpPr>
          <p:cNvPr id="349" name="Google Shape;349;p57"/>
          <p:cNvCxnSpPr/>
          <p:nvPr/>
        </p:nvCxnSpPr>
        <p:spPr>
          <a:xfrm>
            <a:off x="1917900" y="3449350"/>
            <a:ext cx="594300" cy="6000"/>
          </a:xfrm>
          <a:prstGeom prst="straightConnector1">
            <a:avLst/>
          </a:prstGeom>
          <a:noFill/>
          <a:ln cap="flat" cmpd="sng" w="9525">
            <a:solidFill>
              <a:schemeClr val="dk1"/>
            </a:solidFill>
            <a:prstDash val="solid"/>
            <a:round/>
            <a:headEnd len="med" w="med" type="none"/>
            <a:tailEnd len="med" w="med" type="none"/>
          </a:ln>
        </p:spPr>
      </p:cxnSp>
      <p:cxnSp>
        <p:nvCxnSpPr>
          <p:cNvPr id="350" name="Google Shape;350;p57"/>
          <p:cNvCxnSpPr/>
          <p:nvPr/>
        </p:nvCxnSpPr>
        <p:spPr>
          <a:xfrm flipH="1" rot="10800000">
            <a:off x="7224025" y="2264575"/>
            <a:ext cx="830100" cy="8400"/>
          </a:xfrm>
          <a:prstGeom prst="straightConnector1">
            <a:avLst/>
          </a:prstGeom>
          <a:noFill/>
          <a:ln cap="flat" cmpd="sng" w="9525">
            <a:solidFill>
              <a:schemeClr val="dk1"/>
            </a:solidFill>
            <a:prstDash val="dash"/>
            <a:round/>
            <a:headEnd len="med" w="med" type="none"/>
            <a:tailEnd len="med" w="med" type="none"/>
          </a:ln>
        </p:spPr>
      </p:cxnSp>
      <p:cxnSp>
        <p:nvCxnSpPr>
          <p:cNvPr id="351" name="Google Shape;351;p57"/>
          <p:cNvCxnSpPr/>
          <p:nvPr/>
        </p:nvCxnSpPr>
        <p:spPr>
          <a:xfrm flipH="1" rot="10800000">
            <a:off x="1589175" y="2640238"/>
            <a:ext cx="829500" cy="390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57"/>
          <p:cNvCxnSpPr/>
          <p:nvPr/>
        </p:nvCxnSpPr>
        <p:spPr>
          <a:xfrm flipH="1" rot="10800000">
            <a:off x="1589175" y="3042238"/>
            <a:ext cx="829500" cy="390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57"/>
          <p:cNvCxnSpPr/>
          <p:nvPr/>
        </p:nvCxnSpPr>
        <p:spPr>
          <a:xfrm flipH="1" rot="10800000">
            <a:off x="6223425" y="3454450"/>
            <a:ext cx="728700" cy="780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pic>
        <p:nvPicPr>
          <p:cNvPr id="359" name="Google Shape;359;p58"/>
          <p:cNvPicPr preferRelativeResize="0"/>
          <p:nvPr/>
        </p:nvPicPr>
        <p:blipFill>
          <a:blip r:embed="rId3">
            <a:alphaModFix/>
          </a:blip>
          <a:stretch>
            <a:fillRect/>
          </a:stretch>
        </p:blipFill>
        <p:spPr>
          <a:xfrm>
            <a:off x="222250" y="1248900"/>
            <a:ext cx="3276600" cy="1246025"/>
          </a:xfrm>
          <a:prstGeom prst="rect">
            <a:avLst/>
          </a:prstGeom>
          <a:noFill/>
          <a:ln>
            <a:noFill/>
          </a:ln>
        </p:spPr>
      </p:pic>
      <p:sp>
        <p:nvSpPr>
          <p:cNvPr id="360" name="Google Shape;360;p58"/>
          <p:cNvSpPr txBox="1"/>
          <p:nvPr/>
        </p:nvSpPr>
        <p:spPr>
          <a:xfrm>
            <a:off x="22225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JobTitle_T</a:t>
            </a:r>
            <a:endParaRPr sz="1500">
              <a:solidFill>
                <a:schemeClr val="dk1"/>
              </a:solidFill>
              <a:latin typeface="Inter"/>
              <a:ea typeface="Inter"/>
              <a:cs typeface="Inter"/>
              <a:sym typeface="Inter"/>
            </a:endParaRPr>
          </a:p>
        </p:txBody>
      </p:sp>
      <p:sp>
        <p:nvSpPr>
          <p:cNvPr id="361" name="Google Shape;361;p58"/>
          <p:cNvSpPr txBox="1"/>
          <p:nvPr/>
        </p:nvSpPr>
        <p:spPr>
          <a:xfrm>
            <a:off x="374520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Location_T</a:t>
            </a:r>
            <a:endParaRPr sz="1500">
              <a:solidFill>
                <a:schemeClr val="dk1"/>
              </a:solidFill>
              <a:latin typeface="Inter"/>
              <a:ea typeface="Inter"/>
              <a:cs typeface="Inter"/>
              <a:sym typeface="Inter"/>
            </a:endParaRPr>
          </a:p>
        </p:txBody>
      </p:sp>
      <p:pic>
        <p:nvPicPr>
          <p:cNvPr id="362" name="Google Shape;362;p58"/>
          <p:cNvPicPr preferRelativeResize="0"/>
          <p:nvPr/>
        </p:nvPicPr>
        <p:blipFill>
          <a:blip r:embed="rId4">
            <a:alphaModFix/>
          </a:blip>
          <a:stretch>
            <a:fillRect/>
          </a:stretch>
        </p:blipFill>
        <p:spPr>
          <a:xfrm>
            <a:off x="3745200" y="1248975"/>
            <a:ext cx="4116725" cy="1299625"/>
          </a:xfrm>
          <a:prstGeom prst="rect">
            <a:avLst/>
          </a:prstGeom>
          <a:noFill/>
          <a:ln>
            <a:noFill/>
          </a:ln>
        </p:spPr>
      </p:pic>
      <p:pic>
        <p:nvPicPr>
          <p:cNvPr id="363" name="Google Shape;363;p58"/>
          <p:cNvPicPr preferRelativeResize="0"/>
          <p:nvPr/>
        </p:nvPicPr>
        <p:blipFill>
          <a:blip r:embed="rId5">
            <a:alphaModFix/>
          </a:blip>
          <a:stretch>
            <a:fillRect/>
          </a:stretch>
        </p:blipFill>
        <p:spPr>
          <a:xfrm>
            <a:off x="222250" y="3043900"/>
            <a:ext cx="4977328" cy="1246025"/>
          </a:xfrm>
          <a:prstGeom prst="rect">
            <a:avLst/>
          </a:prstGeom>
          <a:noFill/>
          <a:ln>
            <a:noFill/>
          </a:ln>
        </p:spPr>
      </p:pic>
      <p:sp>
        <p:nvSpPr>
          <p:cNvPr id="364" name="Google Shape;364;p58"/>
          <p:cNvSpPr txBox="1"/>
          <p:nvPr/>
        </p:nvSpPr>
        <p:spPr>
          <a:xfrm>
            <a:off x="222250" y="2571725"/>
            <a:ext cx="17145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Department_T</a:t>
            </a:r>
            <a:endParaRPr sz="1500">
              <a:solidFill>
                <a:schemeClr val="dk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sp>
        <p:nvSpPr>
          <p:cNvPr id="370" name="Google Shape;370;p59"/>
          <p:cNvSpPr txBox="1"/>
          <p:nvPr/>
        </p:nvSpPr>
        <p:spPr>
          <a:xfrm>
            <a:off x="22225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JobTitle_T</a:t>
            </a:r>
            <a:endParaRPr sz="1500">
              <a:solidFill>
                <a:schemeClr val="dk1"/>
              </a:solidFill>
              <a:latin typeface="Inter"/>
              <a:ea typeface="Inter"/>
              <a:cs typeface="Inter"/>
              <a:sym typeface="Inter"/>
            </a:endParaRPr>
          </a:p>
        </p:txBody>
      </p:sp>
      <p:sp>
        <p:nvSpPr>
          <p:cNvPr id="371" name="Google Shape;371;p59"/>
          <p:cNvSpPr txBox="1"/>
          <p:nvPr/>
        </p:nvSpPr>
        <p:spPr>
          <a:xfrm>
            <a:off x="222250" y="2038150"/>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Location_T</a:t>
            </a:r>
            <a:endParaRPr sz="1500">
              <a:solidFill>
                <a:schemeClr val="dk1"/>
              </a:solidFill>
              <a:latin typeface="Inter"/>
              <a:ea typeface="Inter"/>
              <a:cs typeface="Inter"/>
              <a:sym typeface="Inter"/>
            </a:endParaRPr>
          </a:p>
        </p:txBody>
      </p:sp>
      <p:sp>
        <p:nvSpPr>
          <p:cNvPr id="372" name="Google Shape;372;p59"/>
          <p:cNvSpPr txBox="1"/>
          <p:nvPr/>
        </p:nvSpPr>
        <p:spPr>
          <a:xfrm>
            <a:off x="169250" y="3309150"/>
            <a:ext cx="17145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Department_T</a:t>
            </a:r>
            <a:endParaRPr sz="1500">
              <a:solidFill>
                <a:schemeClr val="dk1"/>
              </a:solidFill>
              <a:latin typeface="Inter"/>
              <a:ea typeface="Inter"/>
              <a:cs typeface="Inter"/>
              <a:sym typeface="Inter"/>
            </a:endParaRPr>
          </a:p>
        </p:txBody>
      </p:sp>
      <p:pic>
        <p:nvPicPr>
          <p:cNvPr id="373" name="Google Shape;373;p59"/>
          <p:cNvPicPr preferRelativeResize="0"/>
          <p:nvPr/>
        </p:nvPicPr>
        <p:blipFill>
          <a:blip r:embed="rId3">
            <a:alphaModFix/>
          </a:blip>
          <a:stretch>
            <a:fillRect/>
          </a:stretch>
        </p:blipFill>
        <p:spPr>
          <a:xfrm>
            <a:off x="169247" y="1248972"/>
            <a:ext cx="4714149" cy="789175"/>
          </a:xfrm>
          <a:prstGeom prst="rect">
            <a:avLst/>
          </a:prstGeom>
          <a:noFill/>
          <a:ln>
            <a:noFill/>
          </a:ln>
        </p:spPr>
      </p:pic>
      <p:pic>
        <p:nvPicPr>
          <p:cNvPr id="374" name="Google Shape;374;p59"/>
          <p:cNvPicPr preferRelativeResize="0"/>
          <p:nvPr/>
        </p:nvPicPr>
        <p:blipFill>
          <a:blip r:embed="rId4">
            <a:alphaModFix/>
          </a:blip>
          <a:stretch>
            <a:fillRect/>
          </a:stretch>
        </p:blipFill>
        <p:spPr>
          <a:xfrm>
            <a:off x="169250" y="2433549"/>
            <a:ext cx="4714150" cy="809145"/>
          </a:xfrm>
          <a:prstGeom prst="rect">
            <a:avLst/>
          </a:prstGeom>
          <a:noFill/>
          <a:ln>
            <a:noFill/>
          </a:ln>
        </p:spPr>
      </p:pic>
      <p:pic>
        <p:nvPicPr>
          <p:cNvPr id="375" name="Google Shape;375;p59"/>
          <p:cNvPicPr preferRelativeResize="0"/>
          <p:nvPr/>
        </p:nvPicPr>
        <p:blipFill>
          <a:blip r:embed="rId5">
            <a:alphaModFix/>
          </a:blip>
          <a:stretch>
            <a:fillRect/>
          </a:stretch>
        </p:blipFill>
        <p:spPr>
          <a:xfrm>
            <a:off x="222250" y="3704548"/>
            <a:ext cx="4714150" cy="7937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sp>
        <p:nvSpPr>
          <p:cNvPr id="381" name="Google Shape;381;p60"/>
          <p:cNvSpPr txBox="1"/>
          <p:nvPr/>
        </p:nvSpPr>
        <p:spPr>
          <a:xfrm>
            <a:off x="22225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Employee_T</a:t>
            </a:r>
            <a:endParaRPr sz="1500">
              <a:solidFill>
                <a:schemeClr val="dk1"/>
              </a:solidFill>
              <a:latin typeface="Inter"/>
              <a:ea typeface="Inter"/>
              <a:cs typeface="Inter"/>
              <a:sym typeface="Inter"/>
            </a:endParaRPr>
          </a:p>
        </p:txBody>
      </p:sp>
      <p:pic>
        <p:nvPicPr>
          <p:cNvPr id="382" name="Google Shape;382;p60"/>
          <p:cNvPicPr preferRelativeResize="0"/>
          <p:nvPr/>
        </p:nvPicPr>
        <p:blipFill>
          <a:blip r:embed="rId3">
            <a:alphaModFix/>
          </a:blip>
          <a:stretch>
            <a:fillRect/>
          </a:stretch>
        </p:blipFill>
        <p:spPr>
          <a:xfrm>
            <a:off x="222250" y="1248975"/>
            <a:ext cx="4921249" cy="2185825"/>
          </a:xfrm>
          <a:prstGeom prst="rect">
            <a:avLst/>
          </a:prstGeom>
          <a:noFill/>
          <a:ln>
            <a:noFill/>
          </a:ln>
        </p:spPr>
      </p:pic>
      <p:pic>
        <p:nvPicPr>
          <p:cNvPr id="383" name="Google Shape;383;p60"/>
          <p:cNvPicPr preferRelativeResize="0"/>
          <p:nvPr/>
        </p:nvPicPr>
        <p:blipFill>
          <a:blip r:embed="rId4">
            <a:alphaModFix/>
          </a:blip>
          <a:stretch>
            <a:fillRect/>
          </a:stretch>
        </p:blipFill>
        <p:spPr>
          <a:xfrm>
            <a:off x="5397500" y="1248975"/>
            <a:ext cx="3440400" cy="1128760"/>
          </a:xfrm>
          <a:prstGeom prst="rect">
            <a:avLst/>
          </a:prstGeom>
          <a:noFill/>
          <a:ln>
            <a:noFill/>
          </a:ln>
        </p:spPr>
      </p:pic>
      <p:sp>
        <p:nvSpPr>
          <p:cNvPr id="384" name="Google Shape;384;p60"/>
          <p:cNvSpPr txBox="1"/>
          <p:nvPr/>
        </p:nvSpPr>
        <p:spPr>
          <a:xfrm>
            <a:off x="539750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Full_Time_T</a:t>
            </a:r>
            <a:endParaRPr sz="1500">
              <a:solidFill>
                <a:schemeClr val="dk1"/>
              </a:solidFill>
              <a:latin typeface="Inter"/>
              <a:ea typeface="Inter"/>
              <a:cs typeface="Inter"/>
              <a:sym typeface="Inter"/>
            </a:endParaRPr>
          </a:p>
        </p:txBody>
      </p:sp>
      <p:sp>
        <p:nvSpPr>
          <p:cNvPr id="385" name="Google Shape;385;p60"/>
          <p:cNvSpPr txBox="1"/>
          <p:nvPr/>
        </p:nvSpPr>
        <p:spPr>
          <a:xfrm>
            <a:off x="5397500" y="2571750"/>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Part_Time_T</a:t>
            </a:r>
            <a:endParaRPr sz="1500">
              <a:solidFill>
                <a:schemeClr val="dk1"/>
              </a:solidFill>
              <a:latin typeface="Inter"/>
              <a:ea typeface="Inter"/>
              <a:cs typeface="Inter"/>
              <a:sym typeface="Inter"/>
            </a:endParaRPr>
          </a:p>
        </p:txBody>
      </p:sp>
      <p:pic>
        <p:nvPicPr>
          <p:cNvPr id="386" name="Google Shape;386;p60"/>
          <p:cNvPicPr preferRelativeResize="0"/>
          <p:nvPr/>
        </p:nvPicPr>
        <p:blipFill>
          <a:blip r:embed="rId5">
            <a:alphaModFix/>
          </a:blip>
          <a:stretch>
            <a:fillRect/>
          </a:stretch>
        </p:blipFill>
        <p:spPr>
          <a:xfrm>
            <a:off x="5397500" y="3028400"/>
            <a:ext cx="3592922" cy="11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sp>
        <p:nvSpPr>
          <p:cNvPr id="392" name="Google Shape;392;p61"/>
          <p:cNvSpPr txBox="1"/>
          <p:nvPr/>
        </p:nvSpPr>
        <p:spPr>
          <a:xfrm>
            <a:off x="222250" y="853575"/>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Employee_T</a:t>
            </a:r>
            <a:endParaRPr sz="1500">
              <a:solidFill>
                <a:schemeClr val="dk1"/>
              </a:solidFill>
              <a:latin typeface="Inter"/>
              <a:ea typeface="Inter"/>
              <a:cs typeface="Inter"/>
              <a:sym typeface="Inter"/>
            </a:endParaRPr>
          </a:p>
        </p:txBody>
      </p:sp>
      <p:sp>
        <p:nvSpPr>
          <p:cNvPr id="393" name="Google Shape;393;p61"/>
          <p:cNvSpPr txBox="1"/>
          <p:nvPr/>
        </p:nvSpPr>
        <p:spPr>
          <a:xfrm>
            <a:off x="222250" y="2971663"/>
            <a:ext cx="1422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Full_Time_T</a:t>
            </a:r>
            <a:endParaRPr sz="1500">
              <a:solidFill>
                <a:schemeClr val="dk1"/>
              </a:solidFill>
              <a:latin typeface="Inter"/>
              <a:ea typeface="Inter"/>
              <a:cs typeface="Inter"/>
              <a:sym typeface="Inter"/>
            </a:endParaRPr>
          </a:p>
        </p:txBody>
      </p:sp>
      <p:sp>
        <p:nvSpPr>
          <p:cNvPr id="394" name="Google Shape;394;p61"/>
          <p:cNvSpPr txBox="1"/>
          <p:nvPr/>
        </p:nvSpPr>
        <p:spPr>
          <a:xfrm>
            <a:off x="222250" y="3874175"/>
            <a:ext cx="17145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Part_Time_T</a:t>
            </a:r>
            <a:endParaRPr sz="1500">
              <a:solidFill>
                <a:schemeClr val="dk1"/>
              </a:solidFill>
              <a:latin typeface="Inter"/>
              <a:ea typeface="Inter"/>
              <a:cs typeface="Inter"/>
              <a:sym typeface="Inter"/>
            </a:endParaRPr>
          </a:p>
        </p:txBody>
      </p:sp>
      <p:pic>
        <p:nvPicPr>
          <p:cNvPr id="395" name="Google Shape;395;p61"/>
          <p:cNvPicPr preferRelativeResize="0"/>
          <p:nvPr/>
        </p:nvPicPr>
        <p:blipFill>
          <a:blip r:embed="rId3">
            <a:alphaModFix/>
          </a:blip>
          <a:stretch>
            <a:fillRect/>
          </a:stretch>
        </p:blipFill>
        <p:spPr>
          <a:xfrm>
            <a:off x="222250" y="1248975"/>
            <a:ext cx="4477476" cy="1682050"/>
          </a:xfrm>
          <a:prstGeom prst="rect">
            <a:avLst/>
          </a:prstGeom>
          <a:noFill/>
          <a:ln>
            <a:noFill/>
          </a:ln>
        </p:spPr>
      </p:pic>
      <p:pic>
        <p:nvPicPr>
          <p:cNvPr id="396" name="Google Shape;396;p61"/>
          <p:cNvPicPr preferRelativeResize="0"/>
          <p:nvPr/>
        </p:nvPicPr>
        <p:blipFill>
          <a:blip r:embed="rId4">
            <a:alphaModFix/>
          </a:blip>
          <a:stretch>
            <a:fillRect/>
          </a:stretch>
        </p:blipFill>
        <p:spPr>
          <a:xfrm>
            <a:off x="222250" y="3326425"/>
            <a:ext cx="4349751" cy="547746"/>
          </a:xfrm>
          <a:prstGeom prst="rect">
            <a:avLst/>
          </a:prstGeom>
          <a:noFill/>
          <a:ln>
            <a:noFill/>
          </a:ln>
        </p:spPr>
      </p:pic>
      <p:pic>
        <p:nvPicPr>
          <p:cNvPr id="397" name="Google Shape;397;p61"/>
          <p:cNvPicPr preferRelativeResize="0"/>
          <p:nvPr/>
        </p:nvPicPr>
        <p:blipFill>
          <a:blip r:embed="rId5">
            <a:alphaModFix/>
          </a:blip>
          <a:stretch>
            <a:fillRect/>
          </a:stretch>
        </p:blipFill>
        <p:spPr>
          <a:xfrm>
            <a:off x="189625" y="4269574"/>
            <a:ext cx="4414997" cy="54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idx="1" type="body"/>
          </p:nvPr>
        </p:nvSpPr>
        <p:spPr>
          <a:xfrm>
            <a:off x="222250" y="135675"/>
            <a:ext cx="3440400" cy="7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Creation of Tables</a:t>
            </a:r>
            <a:endParaRPr sz="2400"/>
          </a:p>
        </p:txBody>
      </p:sp>
      <p:sp>
        <p:nvSpPr>
          <p:cNvPr id="403" name="Google Shape;403;p62"/>
          <p:cNvSpPr txBox="1"/>
          <p:nvPr/>
        </p:nvSpPr>
        <p:spPr>
          <a:xfrm>
            <a:off x="222250" y="853575"/>
            <a:ext cx="25617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Inter"/>
                <a:ea typeface="Inter"/>
                <a:cs typeface="Inter"/>
                <a:sym typeface="Inter"/>
              </a:rPr>
              <a:t>Performance_Review_T</a:t>
            </a:r>
            <a:endParaRPr sz="1500">
              <a:solidFill>
                <a:schemeClr val="dk1"/>
              </a:solidFill>
              <a:latin typeface="Inter"/>
              <a:ea typeface="Inter"/>
              <a:cs typeface="Inter"/>
              <a:sym typeface="Inter"/>
            </a:endParaRPr>
          </a:p>
        </p:txBody>
      </p:sp>
      <p:pic>
        <p:nvPicPr>
          <p:cNvPr id="404" name="Google Shape;404;p62"/>
          <p:cNvPicPr preferRelativeResize="0"/>
          <p:nvPr/>
        </p:nvPicPr>
        <p:blipFill>
          <a:blip r:embed="rId3">
            <a:alphaModFix/>
          </a:blip>
          <a:stretch>
            <a:fillRect/>
          </a:stretch>
        </p:blipFill>
        <p:spPr>
          <a:xfrm>
            <a:off x="222250" y="1247775"/>
            <a:ext cx="6003301" cy="209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